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8"/>
  </p:notesMasterIdLst>
  <p:sldIdLst>
    <p:sldId id="256" r:id="rId2"/>
    <p:sldId id="257" r:id="rId3"/>
    <p:sldId id="258" r:id="rId4"/>
    <p:sldId id="259" r:id="rId5"/>
    <p:sldId id="261" r:id="rId6"/>
    <p:sldId id="260" r:id="rId7"/>
    <p:sldId id="262" r:id="rId8"/>
    <p:sldId id="271"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9" r:id="rId24"/>
    <p:sldId id="281" r:id="rId25"/>
    <p:sldId id="282" r:id="rId26"/>
    <p:sldId id="283" r:id="rId27"/>
    <p:sldId id="288" r:id="rId28"/>
    <p:sldId id="314" r:id="rId29"/>
    <p:sldId id="289" r:id="rId30"/>
    <p:sldId id="309" r:id="rId31"/>
    <p:sldId id="311" r:id="rId32"/>
    <p:sldId id="291" r:id="rId33"/>
    <p:sldId id="310" r:id="rId34"/>
    <p:sldId id="312" r:id="rId35"/>
    <p:sldId id="296" r:id="rId36"/>
    <p:sldId id="313" r:id="rId37"/>
    <p:sldId id="298" r:id="rId38"/>
    <p:sldId id="299" r:id="rId39"/>
    <p:sldId id="300" r:id="rId40"/>
    <p:sldId id="301" r:id="rId41"/>
    <p:sldId id="302" r:id="rId42"/>
    <p:sldId id="303" r:id="rId43"/>
    <p:sldId id="304" r:id="rId44"/>
    <p:sldId id="305" r:id="rId45"/>
    <p:sldId id="316" r:id="rId46"/>
    <p:sldId id="315" r:id="rId4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bs-Latn-BA"/>
  <c:style val="10"/>
  <c:chart>
    <c:title>
      <c:tx>
        <c:rich>
          <a:bodyPr/>
          <a:lstStyle/>
          <a:p>
            <a:pPr>
              <a:defRPr lang="hr-BA"/>
            </a:pPr>
            <a:r>
              <a:rPr lang="en-US" sz="3000" dirty="0" err="1" smtClean="0">
                <a:latin typeface="Times New Roman" pitchFamily="18" charset="0"/>
                <a:cs typeface="Times New Roman" pitchFamily="18" charset="0"/>
              </a:rPr>
              <a:t>Morfo</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sintaktička</a:t>
            </a:r>
            <a:r>
              <a:rPr lang="en-US" sz="3000" dirty="0">
                <a:latin typeface="Times New Roman" pitchFamily="18" charset="0"/>
                <a:cs typeface="Times New Roman" pitchFamily="18" charset="0"/>
              </a:rPr>
              <a:t> </a:t>
            </a:r>
            <a:r>
              <a:rPr lang="hr-BA" sz="3000" dirty="0" smtClean="0">
                <a:latin typeface="Times New Roman" pitchFamily="18" charset="0"/>
                <a:cs typeface="Times New Roman" pitchFamily="18" charset="0"/>
              </a:rPr>
              <a:t>podjela</a:t>
            </a:r>
            <a:r>
              <a:rPr lang="en-US" sz="3000" dirty="0" smtClean="0">
                <a:latin typeface="Times New Roman" pitchFamily="18" charset="0"/>
                <a:cs typeface="Times New Roman" pitchFamily="18" charset="0"/>
              </a:rPr>
              <a:t> </a:t>
            </a:r>
            <a:r>
              <a:rPr lang="en-US" sz="3000" dirty="0" err="1">
                <a:latin typeface="Times New Roman" pitchFamily="18" charset="0"/>
                <a:cs typeface="Times New Roman" pitchFamily="18" charset="0"/>
              </a:rPr>
              <a:t>frazema</a:t>
            </a:r>
            <a:endParaRPr lang="en-US" sz="3000" dirty="0">
              <a:latin typeface="Times New Roman" pitchFamily="18" charset="0"/>
              <a:cs typeface="Times New Roman" pitchFamily="18" charset="0"/>
            </a:endParaRPr>
          </a:p>
        </c:rich>
      </c:tx>
      <c:layout>
        <c:manualLayout>
          <c:xMode val="edge"/>
          <c:yMode val="edge"/>
          <c:x val="0.14636111111111141"/>
          <c:y val="4.8148148148148148E-2"/>
        </c:manualLayout>
      </c:layout>
    </c:title>
    <c:view3D>
      <c:rotX val="30"/>
      <c:perspective val="30"/>
    </c:view3D>
    <c:plotArea>
      <c:layout>
        <c:manualLayout>
          <c:layoutTarget val="inner"/>
          <c:xMode val="edge"/>
          <c:yMode val="edge"/>
          <c:x val="8.1944444444444528E-2"/>
          <c:y val="0.19542811315252331"/>
          <c:w val="0.84027777777777779"/>
          <c:h val="0.76006969962088355"/>
        </c:manualLayout>
      </c:layout>
      <c:pie3DChart>
        <c:varyColors val="1"/>
        <c:ser>
          <c:idx val="0"/>
          <c:order val="0"/>
          <c:tx>
            <c:strRef>
              <c:f>Sheet1!$B$1</c:f>
              <c:strCache>
                <c:ptCount val="1"/>
                <c:pt idx="0">
                  <c:v>Morfološko - sintaktička analiza frazema</c:v>
                </c:pt>
              </c:strCache>
            </c:strRef>
          </c:tx>
          <c:explosion val="25"/>
          <c:dLbls>
            <c:dLbl>
              <c:idx val="0"/>
              <c:layout>
                <c:manualLayout>
                  <c:x val="9.8225010936133311E-2"/>
                  <c:y val="9.5602216389618008E-3"/>
                </c:manualLayout>
              </c:layout>
              <c:tx>
                <c:rich>
                  <a:bodyPr/>
                  <a:lstStyle/>
                  <a:p>
                    <a:r>
                      <a:rPr lang="en-US" sz="1600" dirty="0" err="1">
                        <a:latin typeface="Times New Roman" pitchFamily="18" charset="0"/>
                        <a:cs typeface="Times New Roman" pitchFamily="18" charset="0"/>
                      </a:rPr>
                      <a:t>Imenički</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frazemi</a:t>
                    </a:r>
                    <a:r>
                      <a:rPr lang="bs-Latn-BA" sz="1600" baseline="0" dirty="0" smtClean="0">
                        <a:latin typeface="Times New Roman" pitchFamily="18" charset="0"/>
                        <a:cs typeface="Times New Roman" pitchFamily="18" charset="0"/>
                      </a:rPr>
                      <a:t> 11,40%</a:t>
                    </a:r>
                    <a:endParaRPr lang="en-US" sz="1600" dirty="0">
                      <a:latin typeface="Times New Roman" pitchFamily="18" charset="0"/>
                      <a:cs typeface="Times New Roman" pitchFamily="18" charset="0"/>
                    </a:endParaRPr>
                  </a:p>
                </c:rich>
              </c:tx>
              <c:showCatName val="1"/>
            </c:dLbl>
            <c:dLbl>
              <c:idx val="1"/>
              <c:layout>
                <c:manualLayout>
                  <c:x val="3.2818241469816441E-2"/>
                  <c:y val="5.2830125400991593E-2"/>
                </c:manualLayout>
              </c:layout>
              <c:tx>
                <c:rich>
                  <a:bodyPr/>
                  <a:lstStyle/>
                  <a:p>
                    <a:pPr algn="just">
                      <a:defRPr lang="hr-BA"/>
                    </a:pPr>
                    <a:r>
                      <a:rPr lang="en-US" sz="1550" dirty="0" err="1" smtClean="0">
                        <a:latin typeface="Times New Roman" pitchFamily="18" charset="0"/>
                        <a:cs typeface="Times New Roman" pitchFamily="18" charset="0"/>
                      </a:rPr>
                      <a:t>Glagolski</a:t>
                    </a:r>
                    <a:r>
                      <a:rPr lang="en-US" sz="1550" baseline="0" dirty="0">
                        <a:latin typeface="Times New Roman" pitchFamily="18" charset="0"/>
                        <a:cs typeface="Times New Roman" pitchFamily="18" charset="0"/>
                      </a:rPr>
                      <a:t> </a:t>
                    </a:r>
                    <a:r>
                      <a:rPr lang="en-US" sz="1550" dirty="0" err="1" smtClean="0">
                        <a:latin typeface="Times New Roman" pitchFamily="18" charset="0"/>
                        <a:cs typeface="Times New Roman" pitchFamily="18" charset="0"/>
                      </a:rPr>
                      <a:t>frazemi</a:t>
                    </a:r>
                    <a:r>
                      <a:rPr lang="bs-Latn-BA" sz="1550" baseline="0" dirty="0" smtClean="0">
                        <a:latin typeface="Times New Roman" pitchFamily="18" charset="0"/>
                        <a:cs typeface="Times New Roman" pitchFamily="18" charset="0"/>
                      </a:rPr>
                      <a:t> 62,28%</a:t>
                    </a:r>
                    <a:endParaRPr lang="en-US" sz="1550" dirty="0">
                      <a:latin typeface="Times New Roman" pitchFamily="18" charset="0"/>
                      <a:cs typeface="Times New Roman" pitchFamily="18" charset="0"/>
                    </a:endParaRPr>
                  </a:p>
                </c:rich>
              </c:tx>
              <c:spPr/>
              <c:showCatName val="1"/>
            </c:dLbl>
            <c:dLbl>
              <c:idx val="2"/>
              <c:layout>
                <c:manualLayout>
                  <c:x val="6.6852580927384715E-4"/>
                  <c:y val="-0.13749431321084871"/>
                </c:manualLayout>
              </c:layout>
              <c:tx>
                <c:rich>
                  <a:bodyPr/>
                  <a:lstStyle/>
                  <a:p>
                    <a:r>
                      <a:rPr lang="en-US" sz="1600" dirty="0" err="1">
                        <a:latin typeface="Times New Roman" pitchFamily="18" charset="0"/>
                        <a:cs typeface="Times New Roman" pitchFamily="18" charset="0"/>
                      </a:rPr>
                      <a:t>Pridjevski</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frazemi</a:t>
                    </a:r>
                    <a:r>
                      <a:rPr lang="bs-Latn-BA" sz="1600" baseline="0" dirty="0" smtClean="0">
                        <a:latin typeface="Times New Roman" pitchFamily="18" charset="0"/>
                        <a:cs typeface="Times New Roman" pitchFamily="18" charset="0"/>
                      </a:rPr>
                      <a:t> 6,14%</a:t>
                    </a:r>
                    <a:endParaRPr lang="en-US" sz="1600" dirty="0">
                      <a:latin typeface="Times New Roman" pitchFamily="18" charset="0"/>
                      <a:cs typeface="Times New Roman" pitchFamily="18" charset="0"/>
                    </a:endParaRPr>
                  </a:p>
                </c:rich>
              </c:tx>
              <c:showCatName val="1"/>
            </c:dLbl>
            <c:dLbl>
              <c:idx val="3"/>
              <c:layout>
                <c:manualLayout>
                  <c:x val="0.10327165354330722"/>
                  <c:y val="-5.7139253426655004E-2"/>
                </c:manualLayout>
              </c:layout>
              <c:tx>
                <c:rich>
                  <a:bodyPr/>
                  <a:lstStyle/>
                  <a:p>
                    <a:r>
                      <a:rPr lang="en-US" sz="1600" dirty="0" err="1" smtClean="0">
                        <a:latin typeface="Times New Roman" pitchFamily="18" charset="0"/>
                        <a:cs typeface="Times New Roman" pitchFamily="18" charset="0"/>
                      </a:rPr>
                      <a:t>Priložni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frazemi</a:t>
                    </a:r>
                    <a:r>
                      <a:rPr lang="bs-Latn-BA" sz="1600" baseline="0" dirty="0" smtClean="0">
                        <a:latin typeface="Times New Roman" pitchFamily="18" charset="0"/>
                        <a:cs typeface="Times New Roman" pitchFamily="18" charset="0"/>
                      </a:rPr>
                      <a:t> 20,17%</a:t>
                    </a:r>
                    <a:endParaRPr lang="en-US" sz="1600" dirty="0">
                      <a:latin typeface="Times New Roman" pitchFamily="18" charset="0"/>
                      <a:cs typeface="Times New Roman" pitchFamily="18" charset="0"/>
                    </a:endParaRPr>
                  </a:p>
                </c:rich>
              </c:tx>
              <c:showCatName val="1"/>
            </c:dLbl>
            <c:txPr>
              <a:bodyPr/>
              <a:lstStyle/>
              <a:p>
                <a:pPr>
                  <a:defRPr lang="hr-BA"/>
                </a:pPr>
                <a:endParaRPr lang="sr-Latn-CS"/>
              </a:p>
            </c:txPr>
            <c:showCatName val="1"/>
            <c:showLeaderLines val="1"/>
          </c:dLbls>
          <c:cat>
            <c:strRef>
              <c:f>Sheet1!$A$2:$A$5</c:f>
              <c:strCache>
                <c:ptCount val="4"/>
                <c:pt idx="0">
                  <c:v>Imenički frazemi</c:v>
                </c:pt>
                <c:pt idx="1">
                  <c:v>Glagolski frazemi</c:v>
                </c:pt>
                <c:pt idx="2">
                  <c:v>Pridjevski frazemi</c:v>
                </c:pt>
                <c:pt idx="3">
                  <c:v>Priložni frazemi</c:v>
                </c:pt>
              </c:strCache>
            </c:strRef>
          </c:cat>
          <c:val>
            <c:numRef>
              <c:f>Sheet1!$B$2:$B$5</c:f>
              <c:numCache>
                <c:formatCode>General</c:formatCode>
                <c:ptCount val="4"/>
                <c:pt idx="0">
                  <c:v>13</c:v>
                </c:pt>
                <c:pt idx="1">
                  <c:v>71</c:v>
                </c:pt>
                <c:pt idx="2">
                  <c:v>7</c:v>
                </c:pt>
                <c:pt idx="3">
                  <c:v>23</c:v>
                </c:pt>
              </c:numCache>
            </c:numRef>
          </c:val>
        </c:ser>
        <c:dLbls>
          <c:showCatName val="1"/>
        </c:dLbls>
      </c:pie3DChart>
    </c:plotArea>
    <c:plotVisOnly val="1"/>
  </c:chart>
  <c:spPr>
    <a:solidFill>
      <a:schemeClr val="accent2">
        <a:lumMod val="20000"/>
        <a:lumOff val="80000"/>
      </a:schemeClr>
    </a:solidFill>
    <a:ln w="38100">
      <a:solidFill>
        <a:schemeClr val="accent2">
          <a:lumMod val="40000"/>
          <a:lumOff val="60000"/>
        </a:schemeClr>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bs-Latn-BA"/>
  <c:style val="10"/>
  <c:chart>
    <c:title>
      <c:tx>
        <c:rich>
          <a:bodyPr/>
          <a:lstStyle/>
          <a:p>
            <a:pPr>
              <a:defRPr lang="hr-BA"/>
            </a:pPr>
            <a:r>
              <a:rPr lang="en-US" sz="3000" dirty="0">
                <a:latin typeface="Times New Roman" pitchFamily="18" charset="0"/>
                <a:cs typeface="Times New Roman" pitchFamily="18" charset="0"/>
              </a:rPr>
              <a:t>Podjela </a:t>
            </a:r>
            <a:r>
              <a:rPr lang="en-US" sz="3000" dirty="0" err="1">
                <a:latin typeface="Times New Roman" pitchFamily="18" charset="0"/>
                <a:cs typeface="Times New Roman" pitchFamily="18" charset="0"/>
              </a:rPr>
              <a:t>prema</a:t>
            </a:r>
            <a:r>
              <a:rPr lang="en-US" sz="3000" dirty="0">
                <a:latin typeface="Times New Roman" pitchFamily="18" charset="0"/>
                <a:cs typeface="Times New Roman" pitchFamily="18" charset="0"/>
              </a:rPr>
              <a:t> </a:t>
            </a:r>
            <a:r>
              <a:rPr lang="bs-Latn-BA" sz="3000" smtClean="0">
                <a:latin typeface="Times New Roman" pitchFamily="18" charset="0"/>
                <a:cs typeface="Times New Roman" pitchFamily="18" charset="0"/>
              </a:rPr>
              <a:t>slikama</a:t>
            </a:r>
            <a:endParaRPr lang="en-US" sz="3000" dirty="0">
              <a:latin typeface="Times New Roman" pitchFamily="18" charset="0"/>
              <a:cs typeface="Times New Roman" pitchFamily="18" charset="0"/>
            </a:endParaRPr>
          </a:p>
        </c:rich>
      </c:tx>
      <c:layout>
        <c:manualLayout>
          <c:xMode val="edge"/>
          <c:yMode val="edge"/>
          <c:x val="0.22330555555555537"/>
          <c:y val="3.7037037037037056E-2"/>
        </c:manualLayout>
      </c:layout>
    </c:title>
    <c:view3D>
      <c:rotX val="30"/>
      <c:perspective val="30"/>
    </c:view3D>
    <c:plotArea>
      <c:layout>
        <c:manualLayout>
          <c:layoutTarget val="inner"/>
          <c:xMode val="edge"/>
          <c:yMode val="edge"/>
          <c:x val="8.1944444444444528E-2"/>
          <c:y val="0.22429396325459316"/>
          <c:w val="0.84444444444444577"/>
          <c:h val="0.77485651793525812"/>
        </c:manualLayout>
      </c:layout>
      <c:pie3DChart>
        <c:varyColors val="1"/>
        <c:ser>
          <c:idx val="0"/>
          <c:order val="0"/>
          <c:tx>
            <c:strRef>
              <c:f>Sheet1!$B$1</c:f>
              <c:strCache>
                <c:ptCount val="1"/>
                <c:pt idx="0">
                  <c:v>Podjela prema komponentama</c:v>
                </c:pt>
              </c:strCache>
            </c:strRef>
          </c:tx>
          <c:explosion val="25"/>
          <c:dLbls>
            <c:dLbl>
              <c:idx val="0"/>
              <c:layout>
                <c:manualLayout>
                  <c:x val="-1.9794400699912619E-4"/>
                  <c:y val="-0.11658078156897073"/>
                </c:manualLayout>
              </c:layout>
              <c:tx>
                <c:rich>
                  <a:bodyPr/>
                  <a:lstStyle/>
                  <a:p>
                    <a:r>
                      <a:rPr lang="en-US" sz="1700" dirty="0" err="1">
                        <a:latin typeface="Times New Roman" pitchFamily="18" charset="0"/>
                        <a:cs typeface="Times New Roman" pitchFamily="18" charset="0"/>
                      </a:rPr>
                      <a:t>apstraktni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pojmovi</a:t>
                    </a:r>
                    <a:endParaRPr lang="en-US" sz="1700" dirty="0">
                      <a:latin typeface="Times New Roman" pitchFamily="18" charset="0"/>
                      <a:cs typeface="Times New Roman" pitchFamily="18" charset="0"/>
                    </a:endParaRPr>
                  </a:p>
                </c:rich>
              </c:tx>
              <c:showCatName val="1"/>
            </c:dLbl>
            <c:dLbl>
              <c:idx val="1"/>
              <c:layout>
                <c:manualLayout>
                  <c:x val="-6.3507491251093867E-2"/>
                  <c:y val="-1.3102362204724409E-2"/>
                </c:manualLayout>
              </c:layout>
              <c:tx>
                <c:rich>
                  <a:bodyPr/>
                  <a:lstStyle/>
                  <a:p>
                    <a:r>
                      <a:rPr lang="en-US" sz="1700" dirty="0" err="1">
                        <a:latin typeface="Times New Roman" pitchFamily="18" charset="0"/>
                        <a:cs typeface="Times New Roman" pitchFamily="18" charset="0"/>
                      </a:rPr>
                      <a:t>dijelovi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čovjekovog</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tijela</a:t>
                    </a:r>
                    <a:endParaRPr lang="en-US" sz="1700" dirty="0">
                      <a:latin typeface="Times New Roman" pitchFamily="18" charset="0"/>
                      <a:cs typeface="Times New Roman" pitchFamily="18" charset="0"/>
                    </a:endParaRPr>
                  </a:p>
                </c:rich>
              </c:tx>
              <c:showCatName val="1"/>
            </c:dLbl>
            <c:dLbl>
              <c:idx val="2"/>
              <c:layout>
                <c:manualLayout>
                  <c:x val="4.7998687664042141E-3"/>
                  <c:y val="-2.647783610382046E-2"/>
                </c:manualLayout>
              </c:layout>
              <c:tx>
                <c:rich>
                  <a:bodyPr/>
                  <a:lstStyle/>
                  <a:p>
                    <a:r>
                      <a:rPr lang="en-US" sz="1700" dirty="0" err="1">
                        <a:latin typeface="Times New Roman" pitchFamily="18" charset="0"/>
                        <a:cs typeface="Times New Roman" pitchFamily="18" charset="0"/>
                      </a:rPr>
                      <a:t>vrijeme</a:t>
                    </a:r>
                    <a:endParaRPr lang="en-US" sz="1700" dirty="0">
                      <a:latin typeface="Times New Roman" pitchFamily="18" charset="0"/>
                      <a:cs typeface="Times New Roman" pitchFamily="18" charset="0"/>
                    </a:endParaRPr>
                  </a:p>
                </c:rich>
              </c:tx>
              <c:showCatName val="1"/>
            </c:dLbl>
            <c:dLbl>
              <c:idx val="3"/>
              <c:layout/>
              <c:tx>
                <c:rich>
                  <a:bodyPr/>
                  <a:lstStyle/>
                  <a:p>
                    <a:r>
                      <a:rPr lang="en-US" sz="1700" dirty="0" err="1">
                        <a:latin typeface="Times New Roman" pitchFamily="18" charset="0"/>
                        <a:cs typeface="Times New Roman" pitchFamily="18" charset="0"/>
                      </a:rPr>
                      <a:t>priroda</a:t>
                    </a:r>
                    <a:endParaRPr lang="en-US" sz="1700" dirty="0">
                      <a:latin typeface="Times New Roman" pitchFamily="18" charset="0"/>
                      <a:cs typeface="Times New Roman" pitchFamily="18" charset="0"/>
                    </a:endParaRPr>
                  </a:p>
                </c:rich>
              </c:tx>
              <c:showCatName val="1"/>
            </c:dLbl>
            <c:dLbl>
              <c:idx val="4"/>
              <c:layout>
                <c:manualLayout>
                  <c:x val="-0.13947200349956254"/>
                  <c:y val="-2.4768737241178188E-2"/>
                </c:manualLayout>
              </c:layout>
              <c:tx>
                <c:rich>
                  <a:bodyPr/>
                  <a:lstStyle/>
                  <a:p>
                    <a:r>
                      <a:rPr lang="en-US" sz="1700" dirty="0" err="1">
                        <a:latin typeface="Times New Roman" pitchFamily="18" charset="0"/>
                        <a:cs typeface="Times New Roman" pitchFamily="18" charset="0"/>
                      </a:rPr>
                      <a:t>hrana</a:t>
                    </a:r>
                    <a:endParaRPr lang="en-US" sz="1700" dirty="0">
                      <a:latin typeface="Times New Roman" pitchFamily="18" charset="0"/>
                      <a:cs typeface="Times New Roman" pitchFamily="18" charset="0"/>
                    </a:endParaRPr>
                  </a:p>
                </c:rich>
              </c:tx>
              <c:showCatName val="1"/>
            </c:dLbl>
            <c:dLbl>
              <c:idx val="5"/>
              <c:layout>
                <c:manualLayout>
                  <c:x val="-0.10033355205599299"/>
                  <c:y val="-7.7748468941382334E-2"/>
                </c:manualLayout>
              </c:layout>
              <c:tx>
                <c:rich>
                  <a:bodyPr/>
                  <a:lstStyle/>
                  <a:p>
                    <a:r>
                      <a:rPr lang="en-US" sz="1700" dirty="0" err="1">
                        <a:latin typeface="Times New Roman" pitchFamily="18" charset="0"/>
                        <a:cs typeface="Times New Roman" pitchFamily="18" charset="0"/>
                      </a:rPr>
                      <a:t>medicinski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pojmovi</a:t>
                    </a:r>
                    <a:endParaRPr lang="en-US" sz="1700" dirty="0">
                      <a:latin typeface="Times New Roman" pitchFamily="18" charset="0"/>
                      <a:cs typeface="Times New Roman" pitchFamily="18" charset="0"/>
                    </a:endParaRPr>
                  </a:p>
                </c:rich>
              </c:tx>
              <c:showCatName val="1"/>
            </c:dLbl>
            <c:dLbl>
              <c:idx val="6"/>
              <c:layout/>
              <c:tx>
                <c:rich>
                  <a:bodyPr/>
                  <a:lstStyle/>
                  <a:p>
                    <a:r>
                      <a:rPr lang="en-US" sz="1700" dirty="0" err="1">
                        <a:latin typeface="Times New Roman" pitchFamily="18" charset="0"/>
                        <a:cs typeface="Times New Roman" pitchFamily="18" charset="0"/>
                      </a:rPr>
                      <a:t>obrazovanje</a:t>
                    </a:r>
                    <a:endParaRPr lang="en-US" sz="1700" dirty="0">
                      <a:latin typeface="Times New Roman" pitchFamily="18" charset="0"/>
                      <a:cs typeface="Times New Roman" pitchFamily="18" charset="0"/>
                    </a:endParaRPr>
                  </a:p>
                </c:rich>
              </c:tx>
              <c:showCatName val="1"/>
            </c:dLbl>
            <c:dLbl>
              <c:idx val="7"/>
              <c:layout>
                <c:manualLayout>
                  <c:x val="-3.0454615048118992E-2"/>
                  <c:y val="-0.12046456692913406"/>
                </c:manualLayout>
              </c:layout>
              <c:tx>
                <c:rich>
                  <a:bodyPr/>
                  <a:lstStyle/>
                  <a:p>
                    <a:r>
                      <a:rPr lang="en-US" sz="1700" dirty="0" err="1">
                        <a:latin typeface="Times New Roman" pitchFamily="18" charset="0"/>
                        <a:cs typeface="Times New Roman" pitchFamily="18" charset="0"/>
                      </a:rPr>
                      <a:t>religijski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pojmovi</a:t>
                    </a:r>
                    <a:endParaRPr lang="en-US" sz="1700" dirty="0">
                      <a:latin typeface="Times New Roman" pitchFamily="18" charset="0"/>
                      <a:cs typeface="Times New Roman" pitchFamily="18" charset="0"/>
                    </a:endParaRPr>
                  </a:p>
                </c:rich>
              </c:tx>
              <c:showCatName val="1"/>
            </c:dLbl>
            <c:dLbl>
              <c:idx val="8"/>
              <c:layout>
                <c:manualLayout>
                  <c:x val="6.9310859580052495E-2"/>
                  <c:y val="-0.11180358705161859"/>
                </c:manualLayout>
              </c:layout>
              <c:tx>
                <c:rich>
                  <a:bodyPr/>
                  <a:lstStyle/>
                  <a:p>
                    <a:r>
                      <a:rPr lang="en-US" sz="1700" dirty="0" err="1" smtClean="0">
                        <a:latin typeface="Times New Roman" pitchFamily="18" charset="0"/>
                        <a:cs typeface="Times New Roman" pitchFamily="18" charset="0"/>
                      </a:rPr>
                      <a:t>rodbinske</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veze</a:t>
                    </a:r>
                    <a:endParaRPr lang="en-US" sz="1700" dirty="0">
                      <a:latin typeface="Times New Roman" pitchFamily="18" charset="0"/>
                      <a:cs typeface="Times New Roman" pitchFamily="18" charset="0"/>
                    </a:endParaRPr>
                  </a:p>
                </c:rich>
              </c:tx>
              <c:showCatName val="1"/>
            </c:dLbl>
            <c:dLbl>
              <c:idx val="9"/>
              <c:layout>
                <c:manualLayout>
                  <c:x val="1.900563210848644E-2"/>
                  <c:y val="-2.3521726450860311E-2"/>
                </c:manualLayout>
              </c:layout>
              <c:tx>
                <c:rich>
                  <a:bodyPr/>
                  <a:lstStyle/>
                  <a:p>
                    <a:r>
                      <a:rPr lang="en-US" sz="1700" dirty="0" err="1">
                        <a:latin typeface="Times New Roman" pitchFamily="18" charset="0"/>
                        <a:cs typeface="Times New Roman" pitchFamily="18" charset="0"/>
                      </a:rPr>
                      <a:t>boje</a:t>
                    </a:r>
                    <a:endParaRPr lang="en-US" sz="1700" dirty="0">
                      <a:latin typeface="Times New Roman" pitchFamily="18" charset="0"/>
                      <a:cs typeface="Times New Roman" pitchFamily="18" charset="0"/>
                    </a:endParaRPr>
                  </a:p>
                </c:rich>
              </c:tx>
              <c:showCatName val="1"/>
            </c:dLbl>
            <c:dLbl>
              <c:idx val="10"/>
              <c:layout>
                <c:manualLayout>
                  <c:x val="0.1965700459317582"/>
                  <c:y val="-7.4689851268591428E-2"/>
                </c:manualLayout>
              </c:layout>
              <c:tx>
                <c:rich>
                  <a:bodyPr/>
                  <a:lstStyle/>
                  <a:p>
                    <a:r>
                      <a:rPr lang="en-US" sz="1700" dirty="0" err="1">
                        <a:latin typeface="Times New Roman" pitchFamily="18" charset="0"/>
                        <a:cs typeface="Times New Roman" pitchFamily="18" charset="0"/>
                      </a:rPr>
                      <a:t>geografski</a:t>
                    </a:r>
                    <a:r>
                      <a:rPr lang="en-US" sz="1700" dirty="0">
                        <a:latin typeface="Times New Roman" pitchFamily="18" charset="0"/>
                        <a:cs typeface="Times New Roman" pitchFamily="18" charset="0"/>
                      </a:rPr>
                      <a:t> </a:t>
                    </a:r>
                    <a:r>
                      <a:rPr lang="en-US" sz="1700" dirty="0" err="1">
                        <a:latin typeface="Times New Roman" pitchFamily="18" charset="0"/>
                        <a:cs typeface="Times New Roman" pitchFamily="18" charset="0"/>
                      </a:rPr>
                      <a:t>pojmovi</a:t>
                    </a:r>
                    <a:endParaRPr lang="en-US" sz="1700" dirty="0">
                      <a:latin typeface="Times New Roman" pitchFamily="18" charset="0"/>
                      <a:cs typeface="Times New Roman" pitchFamily="18" charset="0"/>
                    </a:endParaRPr>
                  </a:p>
                </c:rich>
              </c:tx>
              <c:showCatName val="1"/>
            </c:dLbl>
            <c:dLbl>
              <c:idx val="11"/>
              <c:layout>
                <c:manualLayout>
                  <c:x val="0.18061510279965004"/>
                  <c:y val="-2.4676290463692117E-3"/>
                </c:manualLayout>
              </c:layout>
              <c:tx>
                <c:rich>
                  <a:bodyPr/>
                  <a:lstStyle/>
                  <a:p>
                    <a:r>
                      <a:rPr lang="en-US" sz="1700" dirty="0" err="1">
                        <a:latin typeface="Times New Roman" pitchFamily="18" charset="0"/>
                        <a:cs typeface="Times New Roman" pitchFamily="18" charset="0"/>
                      </a:rPr>
                      <a:t>plemeniti metali</a:t>
                    </a:r>
                    <a:endParaRPr lang="en-US" sz="1700" dirty="0">
                      <a:latin typeface="Times New Roman" pitchFamily="18" charset="0"/>
                      <a:cs typeface="Times New Roman" pitchFamily="18" charset="0"/>
                    </a:endParaRPr>
                  </a:p>
                </c:rich>
              </c:tx>
              <c:showCatName val="1"/>
            </c:dLbl>
            <c:txPr>
              <a:bodyPr/>
              <a:lstStyle/>
              <a:p>
                <a:pPr>
                  <a:defRPr lang="hr-BA"/>
                </a:pPr>
                <a:endParaRPr lang="sr-Latn-CS"/>
              </a:p>
            </c:txPr>
            <c:showCatName val="1"/>
            <c:showLeaderLines val="1"/>
          </c:dLbls>
          <c:cat>
            <c:strRef>
              <c:f>Sheet1!$A$2:$A$13</c:f>
              <c:strCache>
                <c:ptCount val="12"/>
                <c:pt idx="0">
                  <c:v>apstraktni pojmovi</c:v>
                </c:pt>
                <c:pt idx="1">
                  <c:v>dijelovi čovjekovog tijela</c:v>
                </c:pt>
                <c:pt idx="2">
                  <c:v>vrijeme</c:v>
                </c:pt>
                <c:pt idx="3">
                  <c:v>priroda</c:v>
                </c:pt>
                <c:pt idx="4">
                  <c:v>hrana</c:v>
                </c:pt>
                <c:pt idx="5">
                  <c:v>medicinski pojmovi</c:v>
                </c:pt>
                <c:pt idx="6">
                  <c:v>obrazovanje</c:v>
                </c:pt>
                <c:pt idx="7">
                  <c:v>religijski pojmovi</c:v>
                </c:pt>
                <c:pt idx="8">
                  <c:v>rodbinske veze</c:v>
                </c:pt>
                <c:pt idx="9">
                  <c:v>boje</c:v>
                </c:pt>
                <c:pt idx="10">
                  <c:v>geografski pojmovi</c:v>
                </c:pt>
                <c:pt idx="11">
                  <c:v>plemeniti metali</c:v>
                </c:pt>
              </c:strCache>
            </c:strRef>
          </c:cat>
          <c:val>
            <c:numRef>
              <c:f>Sheet1!$B$2:$B$13</c:f>
              <c:numCache>
                <c:formatCode>General</c:formatCode>
                <c:ptCount val="12"/>
                <c:pt idx="0">
                  <c:v>39</c:v>
                </c:pt>
                <c:pt idx="1">
                  <c:v>30</c:v>
                </c:pt>
                <c:pt idx="2">
                  <c:v>11</c:v>
                </c:pt>
                <c:pt idx="3">
                  <c:v>4</c:v>
                </c:pt>
                <c:pt idx="4">
                  <c:v>2</c:v>
                </c:pt>
                <c:pt idx="5">
                  <c:v>2</c:v>
                </c:pt>
                <c:pt idx="6">
                  <c:v>2</c:v>
                </c:pt>
                <c:pt idx="7">
                  <c:v>2</c:v>
                </c:pt>
                <c:pt idx="8">
                  <c:v>2</c:v>
                </c:pt>
                <c:pt idx="9">
                  <c:v>1</c:v>
                </c:pt>
                <c:pt idx="10">
                  <c:v>1</c:v>
                </c:pt>
                <c:pt idx="11">
                  <c:v>1</c:v>
                </c:pt>
              </c:numCache>
            </c:numRef>
          </c:val>
        </c:ser>
        <c:dLbls>
          <c:showCatName val="1"/>
        </c:dLbls>
      </c:pie3DChart>
    </c:plotArea>
    <c:plotVisOnly val="1"/>
  </c:chart>
  <c:spPr>
    <a:solidFill>
      <a:schemeClr val="accent2">
        <a:lumMod val="20000"/>
        <a:lumOff val="80000"/>
      </a:schemeClr>
    </a:solidFill>
    <a:ln w="57150">
      <a:solidFill>
        <a:schemeClr val="accent2">
          <a:lumMod val="40000"/>
          <a:lumOff val="60000"/>
        </a:schemeClr>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5B02CE-EC14-4047-8046-5CC5257BC473}" type="datetimeFigureOut">
              <a:rPr lang="hr-BA" smtClean="0"/>
              <a:pPr/>
              <a:t>19.4.2015.</a:t>
            </a:fld>
            <a:endParaRPr lang="hr-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EEAE5-F63A-4FAE-9C3A-F7B986C3058D}" type="slidenum">
              <a:rPr lang="hr-BA" smtClean="0"/>
              <a:pPr/>
              <a:t>‹#›</a:t>
            </a:fld>
            <a:endParaRPr lang="hr-B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BA" dirty="0"/>
          </a:p>
        </p:txBody>
      </p:sp>
      <p:sp>
        <p:nvSpPr>
          <p:cNvPr id="4" name="Slide Number Placeholder 3"/>
          <p:cNvSpPr>
            <a:spLocks noGrp="1"/>
          </p:cNvSpPr>
          <p:nvPr>
            <p:ph type="sldNum" sz="quarter" idx="10"/>
          </p:nvPr>
        </p:nvSpPr>
        <p:spPr/>
        <p:txBody>
          <a:bodyPr/>
          <a:lstStyle/>
          <a:p>
            <a:fld id="{E1AEEAE5-F63A-4FAE-9C3A-F7B986C3058D}" type="slidenum">
              <a:rPr lang="hr-BA" smtClean="0"/>
              <a:pPr/>
              <a:t>7</a:t>
            </a:fld>
            <a:endParaRPr lang="hr-B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5E82F501-0D02-2544-8208-59FE1AE8D6C6}" type="slidenum">
              <a:rPr lang="de-DE" smtClean="0"/>
              <a:pPr/>
              <a:t>33</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5E82F501-0D02-2544-8208-59FE1AE8D6C6}" type="slidenum">
              <a:rPr lang="de-DE" smtClean="0"/>
              <a:pPr/>
              <a:t>34</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58E7E55-F64B-4A11-AA07-72C1D354A122}" type="datetimeFigureOut">
              <a:rPr lang="hr-BA" smtClean="0"/>
              <a:pPr/>
              <a:t>19.4.2015.</a:t>
            </a:fld>
            <a:endParaRPr lang="hr-B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r-B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862E43-2038-4B98-B214-B2C0B2A0474A}" type="slidenum">
              <a:rPr lang="hr-BA" smtClean="0"/>
              <a:pPr/>
              <a:t>‹#›</a:t>
            </a:fld>
            <a:endParaRPr lang="hr-B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5" name="Footer Placeholder 4"/>
          <p:cNvSpPr>
            <a:spLocks noGrp="1"/>
          </p:cNvSpPr>
          <p:nvPr>
            <p:ph type="ftr" sz="quarter" idx="11"/>
          </p:nvPr>
        </p:nvSpPr>
        <p:spPr/>
        <p:txBody>
          <a:bodyPr/>
          <a:lstStyle>
            <a:extLst/>
          </a:lstStyle>
          <a:p>
            <a:endParaRPr lang="hr-BA"/>
          </a:p>
        </p:txBody>
      </p:sp>
      <p:sp>
        <p:nvSpPr>
          <p:cNvPr id="6" name="Slide Number Placeholder 5"/>
          <p:cNvSpPr>
            <a:spLocks noGrp="1"/>
          </p:cNvSpPr>
          <p:nvPr>
            <p:ph type="sldNum" sz="quarter" idx="12"/>
          </p:nvPr>
        </p:nvSpPr>
        <p:spPr/>
        <p:txBody>
          <a:bodyPr/>
          <a:lstStyle>
            <a:extLst/>
          </a:lstStyle>
          <a:p>
            <a:fld id="{C2862E43-2038-4B98-B214-B2C0B2A0474A}" type="slidenum">
              <a:rPr lang="hr-BA" smtClean="0"/>
              <a:pPr/>
              <a:t>‹#›</a:t>
            </a:fld>
            <a:endParaRPr lang="hr-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5" name="Footer Placeholder 4"/>
          <p:cNvSpPr>
            <a:spLocks noGrp="1"/>
          </p:cNvSpPr>
          <p:nvPr>
            <p:ph type="ftr" sz="quarter" idx="11"/>
          </p:nvPr>
        </p:nvSpPr>
        <p:spPr/>
        <p:txBody>
          <a:bodyPr/>
          <a:lstStyle>
            <a:extLst/>
          </a:lstStyle>
          <a:p>
            <a:endParaRPr lang="hr-BA"/>
          </a:p>
        </p:txBody>
      </p:sp>
      <p:sp>
        <p:nvSpPr>
          <p:cNvPr id="6" name="Slide Number Placeholder 5"/>
          <p:cNvSpPr>
            <a:spLocks noGrp="1"/>
          </p:cNvSpPr>
          <p:nvPr>
            <p:ph type="sldNum" sz="quarter" idx="12"/>
          </p:nvPr>
        </p:nvSpPr>
        <p:spPr/>
        <p:txBody>
          <a:bodyPr/>
          <a:lstStyle>
            <a:extLst/>
          </a:lstStyle>
          <a:p>
            <a:fld id="{C2862E43-2038-4B98-B214-B2C0B2A0474A}" type="slidenum">
              <a:rPr lang="hr-BA" smtClean="0"/>
              <a:pPr/>
              <a:t>‹#›</a:t>
            </a:fld>
            <a:endParaRPr lang="hr-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5" name="Footer Placeholder 4"/>
          <p:cNvSpPr>
            <a:spLocks noGrp="1"/>
          </p:cNvSpPr>
          <p:nvPr>
            <p:ph type="ftr" sz="quarter" idx="11"/>
          </p:nvPr>
        </p:nvSpPr>
        <p:spPr/>
        <p:txBody>
          <a:bodyPr/>
          <a:lstStyle>
            <a:extLst/>
          </a:lstStyle>
          <a:p>
            <a:endParaRPr lang="hr-BA"/>
          </a:p>
        </p:txBody>
      </p:sp>
      <p:sp>
        <p:nvSpPr>
          <p:cNvPr id="6" name="Slide Number Placeholder 5"/>
          <p:cNvSpPr>
            <a:spLocks noGrp="1"/>
          </p:cNvSpPr>
          <p:nvPr>
            <p:ph type="sldNum" sz="quarter" idx="12"/>
          </p:nvPr>
        </p:nvSpPr>
        <p:spPr/>
        <p:txBody>
          <a:bodyPr/>
          <a:lstStyle>
            <a:extLst/>
          </a:lstStyle>
          <a:p>
            <a:fld id="{C2862E43-2038-4B98-B214-B2C0B2A0474A}" type="slidenum">
              <a:rPr lang="hr-BA" smtClean="0"/>
              <a:pPr/>
              <a:t>‹#›</a:t>
            </a:fld>
            <a:endParaRPr lang="hr-B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5" name="Footer Placeholder 4"/>
          <p:cNvSpPr>
            <a:spLocks noGrp="1"/>
          </p:cNvSpPr>
          <p:nvPr>
            <p:ph type="ftr" sz="quarter" idx="11"/>
          </p:nvPr>
        </p:nvSpPr>
        <p:spPr/>
        <p:txBody>
          <a:bodyPr/>
          <a:lstStyle>
            <a:extLst/>
          </a:lstStyle>
          <a:p>
            <a:endParaRPr lang="hr-BA"/>
          </a:p>
        </p:txBody>
      </p:sp>
      <p:sp>
        <p:nvSpPr>
          <p:cNvPr id="6" name="Slide Number Placeholder 5"/>
          <p:cNvSpPr>
            <a:spLocks noGrp="1"/>
          </p:cNvSpPr>
          <p:nvPr>
            <p:ph type="sldNum" sz="quarter" idx="12"/>
          </p:nvPr>
        </p:nvSpPr>
        <p:spPr/>
        <p:txBody>
          <a:bodyPr/>
          <a:lstStyle>
            <a:extLst/>
          </a:lstStyle>
          <a:p>
            <a:fld id="{C2862E43-2038-4B98-B214-B2C0B2A0474A}" type="slidenum">
              <a:rPr lang="hr-BA" smtClean="0"/>
              <a:pPr/>
              <a:t>‹#›</a:t>
            </a:fld>
            <a:endParaRPr lang="hr-B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6" name="Footer Placeholder 5"/>
          <p:cNvSpPr>
            <a:spLocks noGrp="1"/>
          </p:cNvSpPr>
          <p:nvPr>
            <p:ph type="ftr" sz="quarter" idx="11"/>
          </p:nvPr>
        </p:nvSpPr>
        <p:spPr/>
        <p:txBody>
          <a:bodyPr/>
          <a:lstStyle>
            <a:extLst/>
          </a:lstStyle>
          <a:p>
            <a:endParaRPr lang="hr-BA"/>
          </a:p>
        </p:txBody>
      </p:sp>
      <p:sp>
        <p:nvSpPr>
          <p:cNvPr id="7" name="Slide Number Placeholder 6"/>
          <p:cNvSpPr>
            <a:spLocks noGrp="1"/>
          </p:cNvSpPr>
          <p:nvPr>
            <p:ph type="sldNum" sz="quarter" idx="12"/>
          </p:nvPr>
        </p:nvSpPr>
        <p:spPr/>
        <p:txBody>
          <a:bodyPr/>
          <a:lstStyle>
            <a:extLst/>
          </a:lstStyle>
          <a:p>
            <a:fld id="{C2862E43-2038-4B98-B214-B2C0B2A0474A}" type="slidenum">
              <a:rPr lang="hr-BA" smtClean="0"/>
              <a:pPr/>
              <a:t>‹#›</a:t>
            </a:fld>
            <a:endParaRPr lang="hr-B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8" name="Footer Placeholder 7"/>
          <p:cNvSpPr>
            <a:spLocks noGrp="1"/>
          </p:cNvSpPr>
          <p:nvPr>
            <p:ph type="ftr" sz="quarter" idx="11"/>
          </p:nvPr>
        </p:nvSpPr>
        <p:spPr/>
        <p:txBody>
          <a:bodyPr/>
          <a:lstStyle>
            <a:extLst/>
          </a:lstStyle>
          <a:p>
            <a:endParaRPr lang="hr-BA"/>
          </a:p>
        </p:txBody>
      </p:sp>
      <p:sp>
        <p:nvSpPr>
          <p:cNvPr id="9" name="Slide Number Placeholder 8"/>
          <p:cNvSpPr>
            <a:spLocks noGrp="1"/>
          </p:cNvSpPr>
          <p:nvPr>
            <p:ph type="sldNum" sz="quarter" idx="12"/>
          </p:nvPr>
        </p:nvSpPr>
        <p:spPr/>
        <p:txBody>
          <a:bodyPr/>
          <a:lstStyle>
            <a:extLst/>
          </a:lstStyle>
          <a:p>
            <a:fld id="{C2862E43-2038-4B98-B214-B2C0B2A0474A}" type="slidenum">
              <a:rPr lang="hr-BA" smtClean="0"/>
              <a:pPr/>
              <a:t>‹#›</a:t>
            </a:fld>
            <a:endParaRPr lang="hr-B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4" name="Footer Placeholder 3"/>
          <p:cNvSpPr>
            <a:spLocks noGrp="1"/>
          </p:cNvSpPr>
          <p:nvPr>
            <p:ph type="ftr" sz="quarter" idx="11"/>
          </p:nvPr>
        </p:nvSpPr>
        <p:spPr/>
        <p:txBody>
          <a:bodyPr/>
          <a:lstStyle>
            <a:extLst/>
          </a:lstStyle>
          <a:p>
            <a:endParaRPr lang="hr-BA"/>
          </a:p>
        </p:txBody>
      </p:sp>
      <p:sp>
        <p:nvSpPr>
          <p:cNvPr id="5" name="Slide Number Placeholder 4"/>
          <p:cNvSpPr>
            <a:spLocks noGrp="1"/>
          </p:cNvSpPr>
          <p:nvPr>
            <p:ph type="sldNum" sz="quarter" idx="12"/>
          </p:nvPr>
        </p:nvSpPr>
        <p:spPr/>
        <p:txBody>
          <a:bodyPr/>
          <a:lstStyle>
            <a:extLst/>
          </a:lstStyle>
          <a:p>
            <a:fld id="{C2862E43-2038-4B98-B214-B2C0B2A0474A}" type="slidenum">
              <a:rPr lang="hr-BA" smtClean="0"/>
              <a:pPr/>
              <a:t>‹#›</a:t>
            </a:fld>
            <a:endParaRPr lang="hr-B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58E7E55-F64B-4A11-AA07-72C1D354A122}" type="datetimeFigureOut">
              <a:rPr lang="hr-BA" smtClean="0"/>
              <a:pPr/>
              <a:t>19.4.2015.</a:t>
            </a:fld>
            <a:endParaRPr lang="hr-BA"/>
          </a:p>
        </p:txBody>
      </p:sp>
      <p:sp>
        <p:nvSpPr>
          <p:cNvPr id="3" name="Footer Placeholder 2"/>
          <p:cNvSpPr>
            <a:spLocks noGrp="1"/>
          </p:cNvSpPr>
          <p:nvPr>
            <p:ph type="ftr" sz="quarter" idx="11"/>
          </p:nvPr>
        </p:nvSpPr>
        <p:spPr/>
        <p:txBody>
          <a:bodyPr/>
          <a:lstStyle>
            <a:extLst/>
          </a:lstStyle>
          <a:p>
            <a:endParaRPr lang="hr-BA"/>
          </a:p>
        </p:txBody>
      </p:sp>
      <p:sp>
        <p:nvSpPr>
          <p:cNvPr id="4" name="Slide Number Placeholder 3"/>
          <p:cNvSpPr>
            <a:spLocks noGrp="1"/>
          </p:cNvSpPr>
          <p:nvPr>
            <p:ph type="sldNum" sz="quarter" idx="12"/>
          </p:nvPr>
        </p:nvSpPr>
        <p:spPr/>
        <p:txBody>
          <a:bodyPr/>
          <a:lstStyle>
            <a:extLst/>
          </a:lstStyle>
          <a:p>
            <a:fld id="{C2862E43-2038-4B98-B214-B2C0B2A0474A}" type="slidenum">
              <a:rPr lang="hr-BA" smtClean="0"/>
              <a:pPr/>
              <a:t>‹#›</a:t>
            </a:fld>
            <a:endParaRPr lang="hr-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58E7E55-F64B-4A11-AA07-72C1D354A122}" type="datetimeFigureOut">
              <a:rPr lang="hr-BA" smtClean="0"/>
              <a:pPr/>
              <a:t>19.4.2015.</a:t>
            </a:fld>
            <a:endParaRPr lang="hr-BA"/>
          </a:p>
        </p:txBody>
      </p:sp>
      <p:sp>
        <p:nvSpPr>
          <p:cNvPr id="6" name="Footer Placeholder 5"/>
          <p:cNvSpPr>
            <a:spLocks noGrp="1"/>
          </p:cNvSpPr>
          <p:nvPr>
            <p:ph type="ftr" sz="quarter" idx="11"/>
          </p:nvPr>
        </p:nvSpPr>
        <p:spPr/>
        <p:txBody>
          <a:bodyPr/>
          <a:lstStyle>
            <a:extLst/>
          </a:lstStyle>
          <a:p>
            <a:endParaRPr lang="hr-BA"/>
          </a:p>
        </p:txBody>
      </p:sp>
      <p:sp>
        <p:nvSpPr>
          <p:cNvPr id="7" name="Slide Number Placeholder 6"/>
          <p:cNvSpPr>
            <a:spLocks noGrp="1"/>
          </p:cNvSpPr>
          <p:nvPr>
            <p:ph type="sldNum" sz="quarter" idx="12"/>
          </p:nvPr>
        </p:nvSpPr>
        <p:spPr/>
        <p:txBody>
          <a:bodyPr/>
          <a:lstStyle>
            <a:extLst/>
          </a:lstStyle>
          <a:p>
            <a:fld id="{C2862E43-2038-4B98-B214-B2C0B2A0474A}" type="slidenum">
              <a:rPr lang="hr-BA" smtClean="0"/>
              <a:pPr/>
              <a:t>‹#›</a:t>
            </a:fld>
            <a:endParaRPr lang="hr-B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58E7E55-F64B-4A11-AA07-72C1D354A122}" type="datetimeFigureOut">
              <a:rPr lang="hr-BA" smtClean="0"/>
              <a:pPr/>
              <a:t>19.4.2015.</a:t>
            </a:fld>
            <a:endParaRPr lang="hr-B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r-B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862E43-2038-4B98-B214-B2C0B2A0474A}" type="slidenum">
              <a:rPr lang="hr-BA" smtClean="0"/>
              <a:pPr/>
              <a:t>‹#›</a:t>
            </a:fld>
            <a:endParaRPr lang="hr-B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58E7E55-F64B-4A11-AA07-72C1D354A122}" type="datetimeFigureOut">
              <a:rPr lang="hr-BA" smtClean="0"/>
              <a:pPr/>
              <a:t>19.4.2015.</a:t>
            </a:fld>
            <a:endParaRPr lang="hr-B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r-B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2862E43-2038-4B98-B214-B2C0B2A0474A}" type="slidenum">
              <a:rPr lang="hr-BA" smtClean="0"/>
              <a:pPr/>
              <a:t>‹#›</a:t>
            </a:fld>
            <a:endParaRPr lang="hr-B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4546" y="2428868"/>
            <a:ext cx="6172200" cy="1584176"/>
          </a:xfrm>
        </p:spPr>
        <p:txBody>
          <a:bodyPr anchor="ctr">
            <a:noAutofit/>
          </a:bodyPr>
          <a:lstStyle/>
          <a:p>
            <a:r>
              <a:rPr lang="hr-BA" sz="3000" dirty="0" smtClean="0">
                <a:latin typeface="Imprint MT Shadow" pitchFamily="82" charset="0"/>
              </a:rPr>
              <a:t>FRAZEOLOŠKE SPECIFIČNOSTI U ANDRIĆEVIM </a:t>
            </a:r>
            <a:r>
              <a:rPr lang="hr-BA" sz="3000" i="1" dirty="0" smtClean="0">
                <a:latin typeface="Imprint MT Shadow" pitchFamily="82" charset="0"/>
              </a:rPr>
              <a:t>ZNAKOVIMA</a:t>
            </a:r>
            <a:r>
              <a:rPr lang="en-US" sz="3000" dirty="0" smtClean="0">
                <a:latin typeface="Imprint MT Shadow" pitchFamily="82" charset="0"/>
              </a:rPr>
              <a:t/>
            </a:r>
            <a:br>
              <a:rPr lang="en-US" sz="3000" dirty="0" smtClean="0">
                <a:latin typeface="Imprint MT Shadow" pitchFamily="82" charset="0"/>
              </a:rPr>
            </a:br>
            <a:r>
              <a:rPr lang="bs-Latn-BA" sz="3000" dirty="0" smtClean="0">
                <a:latin typeface="Imprint MT Shadow" pitchFamily="82" charset="0"/>
              </a:rPr>
              <a:t/>
            </a:r>
            <a:br>
              <a:rPr lang="bs-Latn-BA" sz="3000" dirty="0" smtClean="0">
                <a:latin typeface="Imprint MT Shadow" pitchFamily="82" charset="0"/>
              </a:rPr>
            </a:br>
            <a:r>
              <a:rPr lang="bs-Latn-BA" sz="3000" dirty="0" smtClean="0">
                <a:latin typeface="Imprint MT Shadow" pitchFamily="82" charset="0"/>
              </a:rPr>
              <a:t/>
            </a:r>
            <a:br>
              <a:rPr lang="bs-Latn-BA" sz="3000" dirty="0" smtClean="0">
                <a:latin typeface="Imprint MT Shadow" pitchFamily="82" charset="0"/>
              </a:rPr>
            </a:br>
            <a:r>
              <a:rPr lang="en-US" sz="1800" dirty="0" smtClean="0">
                <a:latin typeface="Imprint MT Shadow" pitchFamily="82" charset="0"/>
              </a:rPr>
              <a:t>Prof. dr. </a:t>
            </a:r>
            <a:r>
              <a:rPr lang="bs-Latn-BA" sz="1800" dirty="0" err="1" smtClean="0">
                <a:latin typeface="Imprint MT Shadow" pitchFamily="82" charset="0"/>
              </a:rPr>
              <a:t>Z</a:t>
            </a:r>
            <a:r>
              <a:rPr lang="en-US" sz="1800" dirty="0" err="1" smtClean="0">
                <a:latin typeface="Imprint MT Shadow" pitchFamily="82" charset="0"/>
              </a:rPr>
              <a:t>rinka</a:t>
            </a:r>
            <a:r>
              <a:rPr lang="en-US" sz="1800" dirty="0" smtClean="0">
                <a:latin typeface="Imprint MT Shadow" pitchFamily="82" charset="0"/>
              </a:rPr>
              <a:t> </a:t>
            </a:r>
            <a:r>
              <a:rPr lang="bs-Latn-BA" sz="1800" dirty="0" err="1" smtClean="0">
                <a:latin typeface="Imprint MT Shadow" pitchFamily="82" charset="0"/>
              </a:rPr>
              <a:t>Ćoralić</a:t>
            </a:r>
            <a:r>
              <a:rPr lang="bs-Latn-BA" sz="1800" dirty="0" smtClean="0">
                <a:latin typeface="Imprint MT Shadow" pitchFamily="82" charset="0"/>
              </a:rPr>
              <a:t/>
            </a:r>
            <a:br>
              <a:rPr lang="bs-Latn-BA" sz="1800" dirty="0" smtClean="0">
                <a:latin typeface="Imprint MT Shadow" pitchFamily="82" charset="0"/>
              </a:rPr>
            </a:br>
            <a:r>
              <a:rPr lang="bs-Latn-BA" sz="1800" dirty="0" smtClean="0">
                <a:latin typeface="Imprint MT Shadow" pitchFamily="82" charset="0"/>
              </a:rPr>
              <a:t>Univerzitet u Bihaću</a:t>
            </a:r>
            <a:endParaRPr lang="hr-BA" sz="1800" dirty="0">
              <a:latin typeface="Imprint MT Shadow"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lstStyle/>
          <a:p>
            <a:pPr algn="just"/>
            <a:r>
              <a:rPr lang="bs-Latn-BA" dirty="0" smtClean="0">
                <a:latin typeface="Times New Roman" pitchFamily="18" charset="0"/>
                <a:cs typeface="Times New Roman" pitchFamily="18" charset="0"/>
              </a:rPr>
              <a:t>Riječ kojom se zamjenjuje - nije pravi sinonim, ali je semantički </a:t>
            </a:r>
            <a:r>
              <a:rPr lang="bs-Latn-BA" dirty="0" smtClean="0">
                <a:latin typeface="Times New Roman" pitchFamily="18" charset="0"/>
                <a:cs typeface="Times New Roman" pitchFamily="18" charset="0"/>
              </a:rPr>
              <a:t>bliska riječ:</a:t>
            </a:r>
            <a:endParaRPr lang="bs-Latn-BA" dirty="0" smtClean="0">
              <a:latin typeface="Times New Roman" pitchFamily="18" charset="0"/>
              <a:cs typeface="Times New Roman" pitchFamily="18" charset="0"/>
            </a:endParaRPr>
          </a:p>
          <a:p>
            <a:pPr algn="ctr">
              <a:buNone/>
            </a:pPr>
            <a:r>
              <a:rPr lang="bs-Latn-BA" i="1" dirty="0" smtClean="0">
                <a:latin typeface="Times New Roman" pitchFamily="18" charset="0"/>
                <a:cs typeface="Times New Roman" pitchFamily="18" charset="0"/>
              </a:rPr>
              <a:t>dobiti po njušci </a:t>
            </a:r>
            <a:r>
              <a:rPr lang="bs-Latn-BA" dirty="0" smtClean="0">
                <a:latin typeface="Times New Roman" pitchFamily="18" charset="0"/>
                <a:cs typeface="Times New Roman" pitchFamily="18" charset="0"/>
              </a:rPr>
              <a:t>(</a:t>
            </a:r>
            <a:r>
              <a:rPr lang="bs-Latn-BA" i="1" dirty="0" smtClean="0">
                <a:latin typeface="Times New Roman" pitchFamily="18" charset="0"/>
                <a:cs typeface="Times New Roman" pitchFamily="18" charset="0"/>
              </a:rPr>
              <a:t>zubima</a:t>
            </a:r>
            <a:r>
              <a:rPr lang="bs-Latn-BA" dirty="0" smtClean="0">
                <a:latin typeface="Times New Roman" pitchFamily="18" charset="0"/>
                <a:cs typeface="Times New Roman" pitchFamily="18" charset="0"/>
              </a:rPr>
              <a:t>)</a:t>
            </a:r>
          </a:p>
          <a:p>
            <a:pPr algn="ctr">
              <a:buNone/>
            </a:pPr>
            <a:endParaRPr lang="bs-Latn-BA" i="1" dirty="0" smtClean="0">
              <a:latin typeface="Times New Roman" pitchFamily="18" charset="0"/>
              <a:cs typeface="Times New Roman" pitchFamily="18" charset="0"/>
            </a:endParaRPr>
          </a:p>
          <a:p>
            <a:pPr algn="ctr">
              <a:buNone/>
            </a:pPr>
            <a:endParaRPr lang="bs-Latn-BA" i="1"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Ponekad kao zamjenu za jedan dio frazema nalazimo riječ koja mu nije nimalo bliska po značenju:</a:t>
            </a:r>
          </a:p>
          <a:p>
            <a:pPr algn="ctr">
              <a:buNone/>
            </a:pPr>
            <a:r>
              <a:rPr lang="bs-Latn-BA" i="1" dirty="0" smtClean="0">
                <a:latin typeface="Times New Roman" pitchFamily="18" charset="0"/>
                <a:cs typeface="Times New Roman" pitchFamily="18" charset="0"/>
              </a:rPr>
              <a:t>gdje je Bog </a:t>
            </a:r>
            <a:r>
              <a:rPr lang="bs-Latn-BA" dirty="0" smtClean="0">
                <a:latin typeface="Times New Roman" pitchFamily="18" charset="0"/>
                <a:cs typeface="Times New Roman" pitchFamily="18" charset="0"/>
              </a:rPr>
              <a:t>(</a:t>
            </a:r>
            <a:r>
              <a:rPr lang="bs-Latn-BA" i="1" dirty="0" smtClean="0">
                <a:latin typeface="Times New Roman" pitchFamily="18" charset="0"/>
                <a:cs typeface="Times New Roman" pitchFamily="18" charset="0"/>
              </a:rPr>
              <a:t>vrag</a:t>
            </a:r>
            <a:r>
              <a:rPr lang="bs-Latn-BA" dirty="0" smtClean="0">
                <a:latin typeface="Times New Roman" pitchFamily="18" charset="0"/>
                <a:cs typeface="Times New Roman" pitchFamily="18" charset="0"/>
              </a:rPr>
              <a:t>)</a:t>
            </a:r>
            <a:r>
              <a:rPr lang="bs-Latn-BA" i="1" dirty="0" smtClean="0">
                <a:latin typeface="Times New Roman" pitchFamily="18" charset="0"/>
                <a:cs typeface="Times New Roman" pitchFamily="18" charset="0"/>
              </a:rPr>
              <a:t> rekao laku noć</a:t>
            </a:r>
          </a:p>
          <a:p>
            <a:pPr algn="ctr">
              <a:buNone/>
            </a:pPr>
            <a:r>
              <a:rPr lang="bs-Latn-BA" i="1" dirty="0" smtClean="0">
                <a:latin typeface="Times New Roman" pitchFamily="18" charset="0"/>
                <a:cs typeface="Times New Roman" pitchFamily="18" charset="0"/>
              </a:rPr>
              <a:t>gledati kao tele u nova (šarena) vrata</a:t>
            </a:r>
            <a:r>
              <a:rPr lang="bs-Latn-BA" dirty="0" smtClean="0">
                <a:latin typeface="Times New Roman" pitchFamily="18" charset="0"/>
                <a:cs typeface="Times New Roman" pitchFamily="18" charset="0"/>
              </a:rPr>
              <a:t>.</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lstStyle/>
          <a:p>
            <a:pPr algn="just"/>
            <a:r>
              <a:rPr lang="bs-Latn-BA" dirty="0" smtClean="0">
                <a:latin typeface="Times New Roman" pitchFamily="18" charset="0"/>
                <a:cs typeface="Times New Roman" pitchFamily="18" charset="0"/>
              </a:rPr>
              <a:t>U frazemu istom po značenju i strukturi možemo naći različite riječi istog značenja koje potječu iz različitih krajeva:</a:t>
            </a:r>
          </a:p>
          <a:p>
            <a:pPr algn="ctr">
              <a:buNone/>
            </a:pPr>
            <a:r>
              <a:rPr lang="bs-Latn-BA" i="1" dirty="0" smtClean="0">
                <a:latin typeface="Times New Roman" pitchFamily="18" charset="0"/>
                <a:cs typeface="Times New Roman" pitchFamily="18" charset="0"/>
              </a:rPr>
              <a:t>mačak u vreći (džaku)</a:t>
            </a:r>
          </a:p>
          <a:p>
            <a:pPr algn="ctr">
              <a:buNone/>
            </a:pPr>
            <a:r>
              <a:rPr lang="bs-Latn-BA" i="1" dirty="0" smtClean="0">
                <a:latin typeface="Times New Roman" pitchFamily="18" charset="0"/>
                <a:cs typeface="Times New Roman" pitchFamily="18" charset="0"/>
              </a:rPr>
              <a:t>dobiti šipak (figu)</a:t>
            </a:r>
          </a:p>
          <a:p>
            <a:pPr algn="just">
              <a:buNone/>
            </a:pPr>
            <a:endParaRPr lang="bs-Latn-BA" i="1"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Ima i takvih frazema, gdje se upotrebljava dijalektalna ili strana riječ bez zamjene književnom riječju:</a:t>
            </a:r>
          </a:p>
          <a:p>
            <a:pPr algn="ctr">
              <a:buNone/>
            </a:pPr>
            <a:r>
              <a:rPr lang="bs-Latn-BA" i="1" dirty="0" smtClean="0">
                <a:latin typeface="Times New Roman" pitchFamily="18" charset="0"/>
                <a:cs typeface="Times New Roman" pitchFamily="18" charset="0"/>
              </a:rPr>
              <a:t>imati putra na glavi</a:t>
            </a:r>
            <a:r>
              <a:rPr lang="bs-Latn-BA" dirty="0" smtClean="0">
                <a:latin typeface="Times New Roman" pitchFamily="18" charset="0"/>
                <a:cs typeface="Times New Roman" pitchFamily="18" charset="0"/>
              </a:rPr>
              <a:t> (a ne </a:t>
            </a:r>
            <a:r>
              <a:rPr lang="bs-Latn-BA" i="1" dirty="0" smtClean="0">
                <a:latin typeface="Times New Roman" pitchFamily="18" charset="0"/>
                <a:cs typeface="Times New Roman" pitchFamily="18" charset="0"/>
              </a:rPr>
              <a:t>maslaca</a:t>
            </a:r>
            <a:r>
              <a:rPr lang="bs-Latn-BA" dirty="0" smtClean="0">
                <a:latin typeface="Times New Roman" pitchFamily="18" charset="0"/>
                <a:cs typeface="Times New Roman" pitchFamily="18" charset="0"/>
              </a:rPr>
              <a:t>)</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4810539"/>
          </a:xfrm>
        </p:spPr>
        <p:txBody>
          <a:bodyPr/>
          <a:lstStyle/>
          <a:p>
            <a:pPr algn="just"/>
            <a:r>
              <a:rPr lang="bs-Latn-BA" dirty="0" smtClean="0">
                <a:latin typeface="Times New Roman" pitchFamily="18" charset="0"/>
                <a:cs typeface="Times New Roman" pitchFamily="18" charset="0"/>
              </a:rPr>
              <a:t>Isto tako postoje varijante:</a:t>
            </a:r>
          </a:p>
          <a:p>
            <a:pPr algn="ctr">
              <a:buNone/>
            </a:pPr>
            <a:r>
              <a:rPr lang="bs-Latn-BA" i="1" dirty="0" smtClean="0">
                <a:latin typeface="Times New Roman" pitchFamily="18" charset="0"/>
                <a:cs typeface="Times New Roman" pitchFamily="18" charset="0"/>
              </a:rPr>
              <a:t>obećavati zlatna brda</a:t>
            </a:r>
            <a:r>
              <a:rPr lang="bs-Latn-BA" dirty="0" smtClean="0">
                <a:latin typeface="Times New Roman" pitchFamily="18" charset="0"/>
                <a:cs typeface="Times New Roman" pitchFamily="18" charset="0"/>
              </a:rPr>
              <a:t> i </a:t>
            </a:r>
            <a:r>
              <a:rPr lang="bs-Latn-BA" i="1" dirty="0" smtClean="0">
                <a:latin typeface="Times New Roman" pitchFamily="18" charset="0"/>
                <a:cs typeface="Times New Roman" pitchFamily="18" charset="0"/>
              </a:rPr>
              <a:t>obećavati brda i doline</a:t>
            </a:r>
          </a:p>
          <a:p>
            <a:pPr algn="ctr">
              <a:buNone/>
            </a:pPr>
            <a:endParaRPr lang="bs-Latn-BA" i="1" dirty="0" smtClean="0">
              <a:latin typeface="Times New Roman" pitchFamily="18" charset="0"/>
              <a:cs typeface="Times New Roman" pitchFamily="18" charset="0"/>
            </a:endParaRPr>
          </a:p>
          <a:p>
            <a:pPr algn="ctr">
              <a:buNone/>
            </a:pPr>
            <a:endParaRPr lang="bs-Latn-BA" i="1"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Zanimljive su primjeri u kojima dva frazema tvore dva aspekta iste slike:</a:t>
            </a:r>
          </a:p>
          <a:p>
            <a:pPr algn="ctr">
              <a:buNone/>
            </a:pPr>
            <a:r>
              <a:rPr lang="bs-Latn-BA" i="1" dirty="0" smtClean="0">
                <a:latin typeface="Times New Roman" pitchFamily="18" charset="0"/>
                <a:cs typeface="Times New Roman" pitchFamily="18" charset="0"/>
              </a:rPr>
              <a:t>dati košaricu i dobiti </a:t>
            </a:r>
            <a:r>
              <a:rPr lang="bs-Latn-BA" dirty="0" smtClean="0">
                <a:latin typeface="Times New Roman" pitchFamily="18" charset="0"/>
                <a:cs typeface="Times New Roman" pitchFamily="18" charset="0"/>
              </a:rPr>
              <a:t>(</a:t>
            </a:r>
            <a:r>
              <a:rPr lang="bs-Latn-BA" i="1" dirty="0" smtClean="0">
                <a:latin typeface="Times New Roman" pitchFamily="18" charset="0"/>
                <a:cs typeface="Times New Roman" pitchFamily="18" charset="0"/>
              </a:rPr>
              <a:t>primiti</a:t>
            </a:r>
            <a:r>
              <a:rPr lang="bs-Latn-BA" dirty="0" smtClean="0">
                <a:latin typeface="Times New Roman" pitchFamily="18" charset="0"/>
                <a:cs typeface="Times New Roman" pitchFamily="18" charset="0"/>
              </a:rPr>
              <a:t>)</a:t>
            </a:r>
            <a:r>
              <a:rPr lang="bs-Latn-BA" i="1" dirty="0" smtClean="0">
                <a:latin typeface="Times New Roman" pitchFamily="18" charset="0"/>
                <a:cs typeface="Times New Roman" pitchFamily="18" charset="0"/>
              </a:rPr>
              <a:t> košaricu</a:t>
            </a:r>
          </a:p>
          <a:p>
            <a:pPr algn="ctr">
              <a:buNone/>
            </a:pPr>
            <a:r>
              <a:rPr lang="bs-Latn-BA" i="1" dirty="0" smtClean="0">
                <a:latin typeface="Times New Roman" pitchFamily="18" charset="0"/>
                <a:cs typeface="Times New Roman" pitchFamily="18" charset="0"/>
              </a:rPr>
              <a:t>dati po njušci i dobiti po njušci</a:t>
            </a:r>
          </a:p>
          <a:p>
            <a:pPr algn="just">
              <a:buNone/>
            </a:pPr>
            <a:endParaRPr lang="bs-Latn-BA" i="1" dirty="0" smtClean="0">
              <a:latin typeface="Times New Roman" pitchFamily="18" charset="0"/>
              <a:cs typeface="Times New Roman" pitchFamily="18" charset="0"/>
            </a:endParaRPr>
          </a:p>
          <a:p>
            <a:pPr algn="just">
              <a:buNone/>
            </a:pPr>
            <a:endParaRPr lang="hr-B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latin typeface="Times New Roman" pitchFamily="18" charset="0"/>
                <a:cs typeface="Times New Roman" pitchFamily="18" charset="0"/>
              </a:rPr>
              <a:t>F</a:t>
            </a:r>
            <a:r>
              <a:rPr lang="bs-Latn-BA" dirty="0" err="1" smtClean="0">
                <a:latin typeface="Times New Roman" pitchFamily="18" charset="0"/>
                <a:cs typeface="Times New Roman" pitchFamily="18" charset="0"/>
              </a:rPr>
              <a:t>razeološki</a:t>
            </a:r>
            <a:r>
              <a:rPr lang="bs-Latn-BA" dirty="0" smtClean="0">
                <a:latin typeface="Times New Roman" pitchFamily="18" charset="0"/>
                <a:cs typeface="Times New Roman" pitchFamily="18" charset="0"/>
              </a:rPr>
              <a:t> izraz - spoj riječi suprotnog značenja </a:t>
            </a:r>
            <a:r>
              <a:rPr lang="bs-Latn-BA" smtClean="0">
                <a:latin typeface="Times New Roman" pitchFamily="18" charset="0"/>
                <a:cs typeface="Times New Roman" pitchFamily="18" charset="0"/>
              </a:rPr>
              <a:t>- </a:t>
            </a:r>
            <a:r>
              <a:rPr lang="bs-Latn-BA" smtClean="0">
                <a:latin typeface="Times New Roman" pitchFamily="18" charset="0"/>
                <a:cs typeface="Times New Roman" pitchFamily="18" charset="0"/>
              </a:rPr>
              <a:t>antonimski frazem:</a:t>
            </a:r>
            <a:endParaRPr lang="bs-Latn-BA" dirty="0" smtClean="0">
              <a:latin typeface="Times New Roman" pitchFamily="18" charset="0"/>
              <a:cs typeface="Times New Roman" pitchFamily="18" charset="0"/>
            </a:endParaRPr>
          </a:p>
          <a:p>
            <a:pPr algn="ctr">
              <a:buNone/>
            </a:pPr>
            <a:endParaRPr lang="bs-Latn-BA" i="1" dirty="0" smtClean="0">
              <a:latin typeface="Times New Roman" pitchFamily="18" charset="0"/>
              <a:cs typeface="Times New Roman" pitchFamily="18" charset="0"/>
            </a:endParaRPr>
          </a:p>
          <a:p>
            <a:pPr algn="ctr">
              <a:buNone/>
            </a:pPr>
            <a:r>
              <a:rPr lang="bs-Latn-BA" i="1" dirty="0" smtClean="0">
                <a:latin typeface="Times New Roman" pitchFamily="18" charset="0"/>
                <a:cs typeface="Times New Roman" pitchFamily="18" charset="0"/>
              </a:rPr>
              <a:t>u dobar čas – u zao čas</a:t>
            </a:r>
          </a:p>
          <a:p>
            <a:pPr algn="ctr">
              <a:buNone/>
            </a:pPr>
            <a:r>
              <a:rPr lang="bs-Latn-BA" i="1" dirty="0" smtClean="0">
                <a:latin typeface="Times New Roman" pitchFamily="18" charset="0"/>
                <a:cs typeface="Times New Roman" pitchFamily="18" charset="0"/>
              </a:rPr>
              <a:t>kratkog vijeka – dugog vijeka</a:t>
            </a:r>
          </a:p>
          <a:p>
            <a:pPr algn="just">
              <a:buNone/>
            </a:pPr>
            <a:endParaRPr lang="bs-Latn-BA" i="1" dirty="0" smtClean="0">
              <a:latin typeface="Times New Roman" pitchFamily="18" charset="0"/>
              <a:cs typeface="Times New Roman" pitchFamily="18" charset="0"/>
            </a:endParaRPr>
          </a:p>
          <a:p>
            <a:pPr algn="just">
              <a:buNone/>
            </a:pPr>
            <a:endParaRPr lang="hr-B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just"/>
            <a:r>
              <a:rPr lang="hr-BA" dirty="0" smtClean="0">
                <a:latin typeface="Times New Roman" pitchFamily="18" charset="0"/>
                <a:cs typeface="Times New Roman" pitchFamily="18" charset="0"/>
              </a:rPr>
              <a:t>Menac navodi slijedeće tipove antonima:</a:t>
            </a:r>
          </a:p>
          <a:p>
            <a:pPr algn="just">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pridjevom: </a:t>
            </a:r>
          </a:p>
          <a:p>
            <a:pPr lvl="1" algn="ctr">
              <a:buNone/>
            </a:pPr>
            <a:r>
              <a:rPr lang="bs-Latn-BA" i="1" dirty="0" smtClean="0">
                <a:latin typeface="Times New Roman" pitchFamily="18" charset="0"/>
                <a:cs typeface="Times New Roman" pitchFamily="18" charset="0"/>
              </a:rPr>
              <a:t>biti </a:t>
            </a:r>
            <a:r>
              <a:rPr lang="bs-Latn-BA" b="1" i="1" dirty="0" smtClean="0">
                <a:latin typeface="Times New Roman" pitchFamily="18" charset="0"/>
                <a:cs typeface="Times New Roman" pitchFamily="18" charset="0"/>
              </a:rPr>
              <a:t>dobre </a:t>
            </a:r>
            <a:r>
              <a:rPr lang="bs-Latn-BA" i="1" dirty="0" smtClean="0">
                <a:latin typeface="Times New Roman" pitchFamily="18" charset="0"/>
                <a:cs typeface="Times New Roman" pitchFamily="18" charset="0"/>
              </a:rPr>
              <a:t>volje – biti </a:t>
            </a:r>
            <a:r>
              <a:rPr lang="bs-Latn-BA" b="1" i="1" dirty="0" smtClean="0">
                <a:latin typeface="Times New Roman" pitchFamily="18" charset="0"/>
                <a:cs typeface="Times New Roman" pitchFamily="18" charset="0"/>
              </a:rPr>
              <a:t>loše</a:t>
            </a:r>
            <a:r>
              <a:rPr lang="bs-Latn-BA" i="1" dirty="0" smtClean="0">
                <a:latin typeface="Times New Roman" pitchFamily="18" charset="0"/>
                <a:cs typeface="Times New Roman" pitchFamily="18" charset="0"/>
              </a:rPr>
              <a:t> volje</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imenicom:</a:t>
            </a:r>
          </a:p>
          <a:p>
            <a:pPr lvl="1" algn="ctr">
              <a:buNone/>
            </a:pPr>
            <a:r>
              <a:rPr lang="bs-Latn-BA" i="1" dirty="0" smtClean="0">
                <a:latin typeface="Times New Roman" pitchFamily="18" charset="0"/>
                <a:cs typeface="Times New Roman" pitchFamily="18" charset="0"/>
              </a:rPr>
              <a:t>reći u </a:t>
            </a:r>
            <a:r>
              <a:rPr lang="bs-Latn-BA" b="1" i="1" dirty="0" smtClean="0">
                <a:latin typeface="Times New Roman" pitchFamily="18" charset="0"/>
                <a:cs typeface="Times New Roman" pitchFamily="18" charset="0"/>
              </a:rPr>
              <a:t>lice</a:t>
            </a:r>
            <a:r>
              <a:rPr lang="bs-Latn-BA" i="1" dirty="0" smtClean="0">
                <a:latin typeface="Times New Roman" pitchFamily="18" charset="0"/>
                <a:cs typeface="Times New Roman" pitchFamily="18" charset="0"/>
              </a:rPr>
              <a:t> – reći iza </a:t>
            </a:r>
            <a:r>
              <a:rPr lang="bs-Latn-BA" b="1" i="1" dirty="0" smtClean="0">
                <a:latin typeface="Times New Roman" pitchFamily="18" charset="0"/>
                <a:cs typeface="Times New Roman" pitchFamily="18" charset="0"/>
              </a:rPr>
              <a:t>leđa</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glagolom:</a:t>
            </a:r>
          </a:p>
          <a:p>
            <a:pPr lvl="1" algn="ctr">
              <a:buNone/>
            </a:pPr>
            <a:r>
              <a:rPr lang="bs-Latn-BA" b="1" i="1" dirty="0" smtClean="0">
                <a:latin typeface="Times New Roman" pitchFamily="18" charset="0"/>
                <a:cs typeface="Times New Roman" pitchFamily="18" charset="0"/>
              </a:rPr>
              <a:t>porasti</a:t>
            </a:r>
            <a:r>
              <a:rPr lang="bs-Latn-BA" i="1" dirty="0" smtClean="0">
                <a:latin typeface="Times New Roman" pitchFamily="18" charset="0"/>
                <a:cs typeface="Times New Roman" pitchFamily="18" charset="0"/>
              </a:rPr>
              <a:t> u čijim očima – </a:t>
            </a:r>
            <a:r>
              <a:rPr lang="bs-Latn-BA" b="1" i="1" dirty="0" smtClean="0">
                <a:latin typeface="Times New Roman" pitchFamily="18" charset="0"/>
                <a:cs typeface="Times New Roman" pitchFamily="18" charset="0"/>
              </a:rPr>
              <a:t>pasti</a:t>
            </a:r>
            <a:r>
              <a:rPr lang="bs-Latn-BA" i="1" dirty="0" smtClean="0">
                <a:latin typeface="Times New Roman" pitchFamily="18" charset="0"/>
                <a:cs typeface="Times New Roman" pitchFamily="18" charset="0"/>
              </a:rPr>
              <a:t> u čijim očima</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brojem:</a:t>
            </a:r>
          </a:p>
          <a:p>
            <a:pPr lvl="1" algn="ctr">
              <a:buNone/>
            </a:pPr>
            <a:r>
              <a:rPr lang="bs-Latn-BA" i="1" dirty="0" smtClean="0">
                <a:latin typeface="Times New Roman" pitchFamily="18" charset="0"/>
                <a:cs typeface="Times New Roman" pitchFamily="18" charset="0"/>
              </a:rPr>
              <a:t>svirati </a:t>
            </a:r>
            <a:r>
              <a:rPr lang="bs-Latn-BA" b="1" i="1" dirty="0" smtClean="0">
                <a:latin typeface="Times New Roman" pitchFamily="18" charset="0"/>
                <a:cs typeface="Times New Roman" pitchFamily="18" charset="0"/>
              </a:rPr>
              <a:t>prvu </a:t>
            </a:r>
            <a:r>
              <a:rPr lang="bs-Latn-BA" i="1" dirty="0" smtClean="0">
                <a:latin typeface="Times New Roman" pitchFamily="18" charset="0"/>
                <a:cs typeface="Times New Roman" pitchFamily="18" charset="0"/>
              </a:rPr>
              <a:t>violinu – svirati </a:t>
            </a:r>
            <a:r>
              <a:rPr lang="bs-Latn-BA" b="1" i="1" dirty="0" smtClean="0">
                <a:latin typeface="Times New Roman" pitchFamily="18" charset="0"/>
                <a:cs typeface="Times New Roman" pitchFamily="18" charset="0"/>
              </a:rPr>
              <a:t>drugu</a:t>
            </a:r>
            <a:r>
              <a:rPr lang="bs-Latn-BA" i="1" dirty="0" smtClean="0">
                <a:latin typeface="Times New Roman" pitchFamily="18" charset="0"/>
                <a:cs typeface="Times New Roman" pitchFamily="18" charset="0"/>
              </a:rPr>
              <a:t> violinu</a:t>
            </a:r>
          </a:p>
          <a:p>
            <a:pPr lvl="1" algn="ctr">
              <a:buNone/>
            </a:pPr>
            <a:endParaRPr lang="hr-BA" dirty="0" smtClean="0">
              <a:latin typeface="Times New Roman" pitchFamily="18" charset="0"/>
              <a:cs typeface="Times New Roman" pitchFamily="18" charset="0"/>
            </a:endParaRPr>
          </a:p>
          <a:p>
            <a:pPr algn="just">
              <a:buNone/>
            </a:pPr>
            <a:endParaRPr lang="hr-B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242587"/>
          </a:xfrm>
        </p:spPr>
        <p:txBody>
          <a:bodyPr>
            <a:normAutofit/>
          </a:bodyPr>
          <a:lstStyle/>
          <a:p>
            <a:pPr lvl="1" algn="just">
              <a:buFont typeface="Arial" pitchFamily="34" charset="0"/>
              <a:buChar char="•"/>
            </a:pPr>
            <a:r>
              <a:rPr lang="bs-Latn-BA" dirty="0" smtClean="0">
                <a:latin typeface="Times New Roman" pitchFamily="18" charset="0"/>
                <a:cs typeface="Times New Roman" pitchFamily="18" charset="0"/>
              </a:rPr>
              <a:t>Antonimijsko značenje izraženo zamjenicom:</a:t>
            </a:r>
          </a:p>
          <a:p>
            <a:pPr lvl="1" algn="ctr">
              <a:buNone/>
            </a:pPr>
            <a:r>
              <a:rPr lang="bs-Latn-BA" b="1" i="1" dirty="0" smtClean="0">
                <a:latin typeface="Times New Roman" pitchFamily="18" charset="0"/>
                <a:cs typeface="Times New Roman" pitchFamily="18" charset="0"/>
              </a:rPr>
              <a:t>ovaj </a:t>
            </a:r>
            <a:r>
              <a:rPr lang="bs-Latn-BA" i="1" dirty="0" smtClean="0">
                <a:latin typeface="Times New Roman" pitchFamily="18" charset="0"/>
                <a:cs typeface="Times New Roman" pitchFamily="18" charset="0"/>
              </a:rPr>
              <a:t>svijet – </a:t>
            </a:r>
            <a:r>
              <a:rPr lang="bs-Latn-BA" b="1" i="1" dirty="0" smtClean="0">
                <a:latin typeface="Times New Roman" pitchFamily="18" charset="0"/>
                <a:cs typeface="Times New Roman" pitchFamily="18" charset="0"/>
              </a:rPr>
              <a:t>onaj </a:t>
            </a:r>
            <a:r>
              <a:rPr lang="bs-Latn-BA" i="1" dirty="0" smtClean="0">
                <a:latin typeface="Times New Roman" pitchFamily="18" charset="0"/>
                <a:cs typeface="Times New Roman" pitchFamily="18" charset="0"/>
              </a:rPr>
              <a:t>svijet</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prijedlogom:</a:t>
            </a:r>
          </a:p>
          <a:p>
            <a:pPr lvl="1" algn="ctr">
              <a:buNone/>
            </a:pPr>
            <a:r>
              <a:rPr lang="bs-Latn-BA" i="1" dirty="0" smtClean="0">
                <a:latin typeface="Times New Roman" pitchFamily="18" charset="0"/>
                <a:cs typeface="Times New Roman" pitchFamily="18" charset="0"/>
              </a:rPr>
              <a:t>biti </a:t>
            </a:r>
            <a:r>
              <a:rPr lang="bs-Latn-BA" b="1" i="1" dirty="0" smtClean="0">
                <a:latin typeface="Times New Roman" pitchFamily="18" charset="0"/>
                <a:cs typeface="Times New Roman" pitchFamily="18" charset="0"/>
              </a:rPr>
              <a:t>u</a:t>
            </a:r>
            <a:r>
              <a:rPr lang="bs-Latn-BA" i="1" dirty="0" smtClean="0">
                <a:latin typeface="Times New Roman" pitchFamily="18" charset="0"/>
                <a:cs typeface="Times New Roman" pitchFamily="18" charset="0"/>
              </a:rPr>
              <a:t> svom elementu – biti </a:t>
            </a:r>
            <a:r>
              <a:rPr lang="bs-Latn-BA" b="1" i="1" dirty="0" smtClean="0">
                <a:latin typeface="Times New Roman" pitchFamily="18" charset="0"/>
                <a:cs typeface="Times New Roman" pitchFamily="18" charset="0"/>
              </a:rPr>
              <a:t>izvan</a:t>
            </a:r>
            <a:r>
              <a:rPr lang="bs-Latn-BA" i="1" dirty="0" smtClean="0">
                <a:latin typeface="Times New Roman" pitchFamily="18" charset="0"/>
                <a:cs typeface="Times New Roman" pitchFamily="18" charset="0"/>
              </a:rPr>
              <a:t> svog elementa</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prilogom:</a:t>
            </a:r>
          </a:p>
          <a:p>
            <a:pPr lvl="1" algn="ctr">
              <a:buNone/>
            </a:pPr>
            <a:r>
              <a:rPr lang="bs-Latn-BA" i="1" dirty="0" smtClean="0">
                <a:latin typeface="Times New Roman" pitchFamily="18" charset="0"/>
                <a:cs typeface="Times New Roman" pitchFamily="18" charset="0"/>
              </a:rPr>
              <a:t>korak </a:t>
            </a:r>
            <a:r>
              <a:rPr lang="bs-Latn-BA" b="1" i="1" dirty="0" smtClean="0">
                <a:latin typeface="Times New Roman" pitchFamily="18" charset="0"/>
                <a:cs typeface="Times New Roman" pitchFamily="18" charset="0"/>
              </a:rPr>
              <a:t>naprijed </a:t>
            </a:r>
            <a:r>
              <a:rPr lang="bs-Latn-BA" i="1" dirty="0" smtClean="0">
                <a:latin typeface="Times New Roman" pitchFamily="18" charset="0"/>
                <a:cs typeface="Times New Roman" pitchFamily="18" charset="0"/>
              </a:rPr>
              <a:t>– korak </a:t>
            </a:r>
            <a:r>
              <a:rPr lang="bs-Latn-BA" b="1" i="1" dirty="0" smtClean="0">
                <a:latin typeface="Times New Roman" pitchFamily="18" charset="0"/>
                <a:cs typeface="Times New Roman" pitchFamily="18" charset="0"/>
              </a:rPr>
              <a:t>nazad</a:t>
            </a:r>
          </a:p>
          <a:p>
            <a:pPr lvl="1" algn="ctr">
              <a:buNone/>
            </a:pPr>
            <a:endParaRPr lang="hr-BA" dirty="0" smtClean="0">
              <a:latin typeface="Times New Roman" pitchFamily="18" charset="0"/>
              <a:cs typeface="Times New Roman" pitchFamily="18" charset="0"/>
            </a:endParaRPr>
          </a:p>
          <a:p>
            <a:pPr lvl="1" algn="just">
              <a:buFont typeface="Arial" pitchFamily="34" charset="0"/>
              <a:buChar char="•"/>
            </a:pPr>
            <a:r>
              <a:rPr lang="bs-Latn-BA" dirty="0" smtClean="0">
                <a:latin typeface="Times New Roman" pitchFamily="18" charset="0"/>
                <a:cs typeface="Times New Roman" pitchFamily="18" charset="0"/>
              </a:rPr>
              <a:t>Antonimijsko značenje izraženo negacijom:</a:t>
            </a:r>
          </a:p>
          <a:p>
            <a:pPr lvl="1" algn="ctr">
              <a:buNone/>
            </a:pPr>
            <a:r>
              <a:rPr lang="bs-Latn-BA" b="1" i="1" dirty="0" smtClean="0">
                <a:latin typeface="Times New Roman" pitchFamily="18" charset="0"/>
                <a:cs typeface="Times New Roman" pitchFamily="18" charset="0"/>
              </a:rPr>
              <a:t>imati </a:t>
            </a:r>
            <a:r>
              <a:rPr lang="bs-Latn-BA" i="1" dirty="0" smtClean="0">
                <a:latin typeface="Times New Roman" pitchFamily="18" charset="0"/>
                <a:cs typeface="Times New Roman" pitchFamily="18" charset="0"/>
              </a:rPr>
              <a:t>vremena – </a:t>
            </a:r>
            <a:r>
              <a:rPr lang="bs-Latn-BA" b="1" i="1" dirty="0" smtClean="0">
                <a:latin typeface="Times New Roman" pitchFamily="18" charset="0"/>
                <a:cs typeface="Times New Roman" pitchFamily="18" charset="0"/>
              </a:rPr>
              <a:t>nemati </a:t>
            </a:r>
            <a:r>
              <a:rPr lang="bs-Latn-BA" i="1" dirty="0" smtClean="0">
                <a:latin typeface="Times New Roman" pitchFamily="18" charset="0"/>
                <a:cs typeface="Times New Roman" pitchFamily="18" charset="0"/>
              </a:rPr>
              <a:t>vremena</a:t>
            </a:r>
          </a:p>
          <a:p>
            <a:pPr lvl="1" algn="just">
              <a:buNone/>
            </a:pPr>
            <a:endParaRPr lang="bs-Latn-BA" i="1" dirty="0" smtClean="0">
              <a:latin typeface="Times New Roman" pitchFamily="18" charset="0"/>
              <a:cs typeface="Times New Roman" pitchFamily="18" charset="0"/>
            </a:endParaRPr>
          </a:p>
          <a:p>
            <a:pPr lvl="1" algn="just">
              <a:buFont typeface="Arial" pitchFamily="34" charset="0"/>
              <a:buChar char="•"/>
            </a:pPr>
            <a:r>
              <a:rPr lang="hr-BA" i="1" dirty="0" smtClean="0">
                <a:latin typeface="Times New Roman" pitchFamily="18" charset="0"/>
                <a:cs typeface="Times New Roman" pitchFamily="18" charset="0"/>
              </a:rPr>
              <a:t>crni humor – * bijeli humor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Značenje frazema ne proizlazi iz zbira značenja pojedinačnih leksema, već iz značenja frazema kao cjeline. </a:t>
            </a:r>
          </a:p>
          <a:p>
            <a:pPr algn="just">
              <a:buNone/>
            </a:pPr>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Za pojam idiomatičnosti srećemo još nazive </a:t>
            </a:r>
            <a:r>
              <a:rPr lang="bs-Latn-BA" i="1" dirty="0" smtClean="0">
                <a:latin typeface="Times New Roman" pitchFamily="18" charset="0"/>
                <a:cs typeface="Times New Roman" pitchFamily="18" charset="0"/>
              </a:rPr>
              <a:t>semantička preoblika</a:t>
            </a:r>
            <a:r>
              <a:rPr lang="bs-Latn-BA" dirty="0" smtClean="0">
                <a:latin typeface="Times New Roman" pitchFamily="18" charset="0"/>
                <a:cs typeface="Times New Roman" pitchFamily="18" charset="0"/>
              </a:rPr>
              <a:t>, </a:t>
            </a:r>
            <a:r>
              <a:rPr lang="bs-Latn-BA" i="1" dirty="0" smtClean="0">
                <a:latin typeface="Times New Roman" pitchFamily="18" charset="0"/>
                <a:cs typeface="Times New Roman" pitchFamily="18" charset="0"/>
              </a:rPr>
              <a:t>desemantizacija</a:t>
            </a:r>
            <a:r>
              <a:rPr lang="bs-Latn-BA" dirty="0" smtClean="0">
                <a:latin typeface="Times New Roman" pitchFamily="18" charset="0"/>
                <a:cs typeface="Times New Roman" pitchFamily="18" charset="0"/>
              </a:rPr>
              <a:t>, </a:t>
            </a:r>
            <a:r>
              <a:rPr lang="bs-Latn-BA" i="1" dirty="0" smtClean="0">
                <a:latin typeface="Times New Roman" pitchFamily="18" charset="0"/>
                <a:cs typeface="Times New Roman" pitchFamily="18" charset="0"/>
              </a:rPr>
              <a:t>deaktualizacija</a:t>
            </a:r>
            <a:r>
              <a:rPr lang="bs-Latn-BA" dirty="0" smtClean="0">
                <a:latin typeface="Times New Roman" pitchFamily="18" charset="0"/>
                <a:cs typeface="Times New Roman" pitchFamily="18" charset="0"/>
              </a:rPr>
              <a:t> leksičkog značenja. </a:t>
            </a:r>
            <a:endParaRPr lang="hr-BA" dirty="0" smtClean="0">
              <a:latin typeface="Times New Roman" pitchFamily="18" charset="0"/>
              <a:cs typeface="Times New Roman" pitchFamily="18" charset="0"/>
            </a:endParaRPr>
          </a:p>
          <a:p>
            <a:pPr algn="just"/>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hr-BA" dirty="0" smtClean="0">
                <a:latin typeface="Times New Roman" pitchFamily="18" charset="0"/>
                <a:cs typeface="Times New Roman" pitchFamily="18" charset="0"/>
              </a:rPr>
              <a:t>Idiomatičnost</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a:bodyPr>
          <a:lstStyle/>
          <a:p>
            <a:pPr algn="just"/>
            <a:r>
              <a:rPr lang="bs-Latn-BA" dirty="0" smtClean="0">
                <a:latin typeface="Times New Roman" pitchFamily="18" charset="0"/>
                <a:cs typeface="Times New Roman" pitchFamily="18" charset="0"/>
              </a:rPr>
              <a:t>Razlikuju se dvije etape idiomatičnosti:</a:t>
            </a:r>
          </a:p>
          <a:p>
            <a:pPr algn="just">
              <a:buNone/>
            </a:pPr>
            <a:endParaRPr lang="bs-Latn-BA" dirty="0" smtClean="0">
              <a:latin typeface="Times New Roman" pitchFamily="18" charset="0"/>
              <a:cs typeface="Times New Roman" pitchFamily="18" charset="0"/>
            </a:endParaRPr>
          </a:p>
          <a:p>
            <a:pPr marL="1117854" lvl="2" indent="-514350" algn="just">
              <a:buFont typeface="+mj-lt"/>
              <a:buAutoNum type="arabicPeriod"/>
            </a:pPr>
            <a:r>
              <a:rPr lang="bs-Latn-BA" sz="2700" dirty="0" smtClean="0">
                <a:latin typeface="Times New Roman" pitchFamily="18" charset="0"/>
                <a:cs typeface="Times New Roman" pitchFamily="18" charset="0"/>
              </a:rPr>
              <a:t>komponente frazema gube svoje leksičko značenje</a:t>
            </a:r>
          </a:p>
          <a:p>
            <a:pPr marL="1117854" lvl="2" indent="-514350" algn="just">
              <a:buFont typeface="+mj-lt"/>
              <a:buAutoNum type="arabicPeriod"/>
            </a:pPr>
            <a:endParaRPr lang="bs-Latn-BA" sz="2700" dirty="0" smtClean="0">
              <a:latin typeface="Times New Roman" pitchFamily="18" charset="0"/>
              <a:cs typeface="Times New Roman" pitchFamily="18" charset="0"/>
            </a:endParaRPr>
          </a:p>
          <a:p>
            <a:pPr marL="1117854" lvl="2" indent="-514350" algn="just">
              <a:buFont typeface="+mj-lt"/>
              <a:buAutoNum type="arabicPeriod"/>
            </a:pPr>
            <a:r>
              <a:rPr lang="bs-Latn-BA" sz="2700" dirty="0" smtClean="0">
                <a:latin typeface="Times New Roman" pitchFamily="18" charset="0"/>
                <a:cs typeface="Times New Roman" pitchFamily="18" charset="0"/>
              </a:rPr>
              <a:t>komponente koje su izgubile leksičko značenje sada kao cjelina dobivaju novo značenje – frazeološko značenje, koje se gradi na bazi slike:</a:t>
            </a:r>
          </a:p>
          <a:p>
            <a:pPr marL="1117854" lvl="2" indent="-514350" algn="ctr">
              <a:buNone/>
            </a:pPr>
            <a:r>
              <a:rPr lang="bs-Latn-BA" sz="2700" i="1" dirty="0" smtClean="0">
                <a:latin typeface="Times New Roman" pitchFamily="18" charset="0"/>
                <a:cs typeface="Times New Roman" pitchFamily="18" charset="0"/>
              </a:rPr>
              <a:t>skinuti kome krinku/masku s lica</a:t>
            </a:r>
            <a:endParaRPr lang="hr-BA" sz="27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832648"/>
          </a:xfrm>
        </p:spPr>
        <p:txBody>
          <a:bodyPr>
            <a:normAutofit/>
          </a:bodyPr>
          <a:lstStyle/>
          <a:p>
            <a:pPr algn="just"/>
            <a:r>
              <a:rPr lang="hr-BA" dirty="0" smtClean="0">
                <a:latin typeface="Times New Roman" pitchFamily="18" charset="0"/>
                <a:cs typeface="Times New Roman" pitchFamily="18" charset="0"/>
              </a:rPr>
              <a:t>Potpuna idiomatičnost frazeološkog izraza – ako sve komponente frazeološkog izraza izgube svoje leksičko značenje:</a:t>
            </a:r>
          </a:p>
          <a:p>
            <a:pPr algn="ctr">
              <a:buNone/>
            </a:pPr>
            <a:r>
              <a:rPr lang="hr-BA" i="1" dirty="0" smtClean="0">
                <a:latin typeface="Times New Roman" pitchFamily="18" charset="0"/>
                <a:cs typeface="Times New Roman" pitchFamily="18" charset="0"/>
              </a:rPr>
              <a:t>otvoriti nekom dušu</a:t>
            </a:r>
          </a:p>
          <a:p>
            <a:pPr algn="ctr">
              <a:buNone/>
            </a:pPr>
            <a:r>
              <a:rPr lang="hr-BA" i="1" dirty="0" smtClean="0">
                <a:latin typeface="Times New Roman" pitchFamily="18" charset="0"/>
                <a:cs typeface="Times New Roman" pitchFamily="18" charset="0"/>
              </a:rPr>
              <a:t>piti nekom krv </a:t>
            </a:r>
          </a:p>
          <a:p>
            <a:pPr algn="just">
              <a:buNone/>
            </a:pPr>
            <a:endParaRPr lang="hr-BA" i="1"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Djelomična idiomatičnost frazeološkog izraza – ako je samo jedna komponenta frazeološkog izraza izgubila svoje leksičko značenje:</a:t>
            </a:r>
          </a:p>
          <a:p>
            <a:pPr algn="ctr">
              <a:buNone/>
            </a:pPr>
            <a:r>
              <a:rPr lang="hr-BA" i="1" dirty="0" smtClean="0">
                <a:latin typeface="Times New Roman" pitchFamily="18" charset="0"/>
                <a:cs typeface="Times New Roman" pitchFamily="18" charset="0"/>
              </a:rPr>
              <a:t>obećati nekom brda i doline</a:t>
            </a:r>
          </a:p>
          <a:p>
            <a:pPr algn="ctr">
              <a:buNone/>
            </a:pPr>
            <a:r>
              <a:rPr lang="hr-BA" i="1" dirty="0" smtClean="0">
                <a:latin typeface="Times New Roman" pitchFamily="18" charset="0"/>
                <a:cs typeface="Times New Roman" pitchFamily="18" charset="0"/>
              </a:rPr>
              <a:t>spavati kao zaklan</a:t>
            </a: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smtClean="0">
              <a:latin typeface="Times New Roman" pitchFamily="18" charset="0"/>
              <a:cs typeface="Times New Roman" pitchFamily="18" charset="0"/>
            </a:endParaRPr>
          </a:p>
          <a:p>
            <a:pPr algn="ctr">
              <a:buNone/>
            </a:pPr>
            <a:endParaRPr lang="hr-BA"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bs-Latn-BA" dirty="0" smtClean="0">
              <a:latin typeface="Times New Roman" pitchFamily="18" charset="0"/>
              <a:cs typeface="Times New Roman" pitchFamily="18" charset="0"/>
            </a:endParaRPr>
          </a:p>
          <a:p>
            <a:pPr algn="just">
              <a:buNone/>
            </a:pPr>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Frazem se kao polileksičan spoj u govornom aktu uvijek reproducira kao gotova cjelina, ne nastaje u govornom aktu.</a:t>
            </a:r>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Reproduciranje</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algn="just">
              <a:lnSpc>
                <a:spcPct val="150000"/>
              </a:lnSpc>
            </a:pPr>
            <a:r>
              <a:rPr lang="hr-BA" dirty="0" smtClean="0">
                <a:latin typeface="Times New Roman" pitchFamily="18" charset="0"/>
                <a:cs typeface="Times New Roman" pitchFamily="18" charset="0"/>
              </a:rPr>
              <a:t>Šta je frazeologija?</a:t>
            </a:r>
          </a:p>
          <a:p>
            <a:pPr algn="just">
              <a:lnSpc>
                <a:spcPct val="150000"/>
              </a:lnSpc>
            </a:pPr>
            <a:r>
              <a:rPr lang="hr-BA" dirty="0" smtClean="0">
                <a:latin typeface="Times New Roman" pitchFamily="18" charset="0"/>
                <a:cs typeface="Times New Roman" pitchFamily="18" charset="0"/>
              </a:rPr>
              <a:t>Frazeološka jedinica – terminološki problem</a:t>
            </a:r>
          </a:p>
          <a:p>
            <a:pPr algn="just">
              <a:lnSpc>
                <a:spcPct val="150000"/>
              </a:lnSpc>
            </a:pPr>
            <a:r>
              <a:rPr lang="hr-BA" dirty="0" smtClean="0">
                <a:latin typeface="Times New Roman" pitchFamily="18" charset="0"/>
                <a:cs typeface="Times New Roman" pitchFamily="18" charset="0"/>
              </a:rPr>
              <a:t>Definicija frazema</a:t>
            </a:r>
          </a:p>
          <a:p>
            <a:pPr algn="just">
              <a:lnSpc>
                <a:spcPct val="150000"/>
              </a:lnSpc>
            </a:pPr>
            <a:r>
              <a:rPr lang="hr-BA" dirty="0" smtClean="0">
                <a:latin typeface="Times New Roman" pitchFamily="18" charset="0"/>
                <a:cs typeface="Times New Roman" pitchFamily="18" charset="0"/>
              </a:rPr>
              <a:t>Karakteristike frazema</a:t>
            </a:r>
          </a:p>
          <a:p>
            <a:pPr algn="just">
              <a:lnSpc>
                <a:spcPct val="150000"/>
              </a:lnSpc>
            </a:pPr>
            <a:r>
              <a:rPr lang="hr-BA" dirty="0" smtClean="0">
                <a:latin typeface="Times New Roman" pitchFamily="18" charset="0"/>
                <a:cs typeface="Times New Roman" pitchFamily="18" charset="0"/>
              </a:rPr>
              <a:t>Prevodivost i neprevodivost frazema</a:t>
            </a:r>
          </a:p>
          <a:p>
            <a:pPr algn="just">
              <a:lnSpc>
                <a:spcPct val="150000"/>
              </a:lnSpc>
            </a:pPr>
            <a:r>
              <a:rPr lang="hr-BA" dirty="0" smtClean="0">
                <a:latin typeface="Times New Roman" pitchFamily="18" charset="0"/>
                <a:cs typeface="Times New Roman" pitchFamily="18" charset="0"/>
              </a:rPr>
              <a:t>Klasifikacija frazema</a:t>
            </a:r>
          </a:p>
          <a:p>
            <a:pPr algn="just">
              <a:lnSpc>
                <a:spcPct val="150000"/>
              </a:lnSpc>
            </a:pPr>
            <a:r>
              <a:rPr lang="hr-BA" dirty="0" smtClean="0">
                <a:latin typeface="Times New Roman" pitchFamily="18" charset="0"/>
                <a:cs typeface="Times New Roman" pitchFamily="18" charset="0"/>
              </a:rPr>
              <a:t>Korpus: Frazemi iz djela I. Andrića </a:t>
            </a:r>
            <a:r>
              <a:rPr lang="hr-BA" i="1" dirty="0" smtClean="0">
                <a:latin typeface="Times New Roman" pitchFamily="18" charset="0"/>
                <a:cs typeface="Times New Roman" pitchFamily="18" charset="0"/>
              </a:rPr>
              <a:t>Znakovi pored puta</a:t>
            </a:r>
            <a:endParaRPr lang="hr-BA" dirty="0">
              <a:latin typeface="Times New Roman" pitchFamily="18" charset="0"/>
              <a:cs typeface="Times New Roman" pitchFamily="18" charset="0"/>
            </a:endParaRPr>
          </a:p>
        </p:txBody>
      </p:sp>
      <p:sp>
        <p:nvSpPr>
          <p:cNvPr id="4" name="Title 3"/>
          <p:cNvSpPr>
            <a:spLocks noGrp="1"/>
          </p:cNvSpPr>
          <p:nvPr>
            <p:ph type="title"/>
          </p:nvPr>
        </p:nvSpPr>
        <p:spPr/>
        <p:txBody>
          <a:bodyPr>
            <a:normAutofit/>
          </a:bodyPr>
          <a:lstStyle/>
          <a:p>
            <a:pPr algn="just"/>
            <a:r>
              <a:rPr lang="hr-BA" sz="4000" dirty="0" smtClean="0">
                <a:latin typeface="Times New Roman" pitchFamily="18" charset="0"/>
                <a:cs typeface="Times New Roman" pitchFamily="18" charset="0"/>
              </a:rPr>
              <a:t>Pregled izlaganja</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bs-Latn-BA" dirty="0" smtClean="0"/>
          </a:p>
          <a:p>
            <a:endParaRPr lang="bs-Latn-BA" dirty="0" smtClean="0"/>
          </a:p>
          <a:p>
            <a:pPr algn="just"/>
            <a:r>
              <a:rPr lang="bs-Latn-BA" dirty="0" smtClean="0">
                <a:latin typeface="Times New Roman" pitchFamily="18" charset="0"/>
                <a:cs typeface="Times New Roman" pitchFamily="18" charset="0"/>
              </a:rPr>
              <a:t>Frazemi su postojane veze pa se mogu kao leksičke jedinice uklopiti u kontekst u svim sintaktičkim funkcijama.</a:t>
            </a:r>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Uklopivost u kontekst</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1328"/>
            <a:ext cx="8640960" cy="4525963"/>
          </a:xfrm>
        </p:spPr>
        <p:txBody>
          <a:bodyPr>
            <a:normAutofit/>
          </a:bodyPr>
          <a:lstStyle/>
          <a:p>
            <a:pPr algn="just"/>
            <a:r>
              <a:rPr lang="bs-Latn-BA" sz="2300" dirty="0" smtClean="0">
                <a:latin typeface="Times New Roman" pitchFamily="18" charset="0"/>
                <a:cs typeface="Times New Roman" pitchFamily="18" charset="0"/>
              </a:rPr>
              <a:t>Frazem se sastoji od najmanje dvije riječi, jedne autosemantičke i jedne sinsemantičke.</a:t>
            </a:r>
          </a:p>
          <a:p>
            <a:pPr algn="just"/>
            <a:endParaRPr lang="bs-Latn-BA" sz="2300" dirty="0" smtClean="0">
              <a:latin typeface="Times New Roman" pitchFamily="18" charset="0"/>
              <a:cs typeface="Times New Roman" pitchFamily="18" charset="0"/>
            </a:endParaRPr>
          </a:p>
          <a:p>
            <a:pPr algn="just"/>
            <a:r>
              <a:rPr lang="bs-Latn-BA" sz="2300" dirty="0" smtClean="0">
                <a:latin typeface="Times New Roman" pitchFamily="18" charset="0"/>
                <a:cs typeface="Times New Roman" pitchFamily="18" charset="0"/>
              </a:rPr>
              <a:t>Frazemi se najčešće sastoje od dvije autosemantičke riječi, ali postoje i oni od tri ili četiri autosemantičke riječi:</a:t>
            </a:r>
          </a:p>
          <a:p>
            <a:pPr algn="ctr">
              <a:buNone/>
            </a:pPr>
            <a:r>
              <a:rPr lang="bs-Latn-BA" sz="2300" i="1" dirty="0" smtClean="0">
                <a:latin typeface="Times New Roman" pitchFamily="18" charset="0"/>
                <a:cs typeface="Times New Roman" pitchFamily="18" charset="0"/>
              </a:rPr>
              <a:t>uzalud nekom nešto govoriti</a:t>
            </a:r>
          </a:p>
          <a:p>
            <a:pPr algn="ctr">
              <a:buNone/>
            </a:pPr>
            <a:r>
              <a:rPr lang="de-DE" sz="2300" i="1" dirty="0" smtClean="0">
                <a:latin typeface="Times New Roman" pitchFamily="18" charset="0"/>
                <a:cs typeface="Times New Roman" pitchFamily="18" charset="0"/>
              </a:rPr>
              <a:t>kititi se tu</a:t>
            </a:r>
            <a:r>
              <a:rPr lang="bs-Latn-BA" sz="2300" i="1" dirty="0" smtClean="0">
                <a:latin typeface="Times New Roman" pitchFamily="18" charset="0"/>
                <a:cs typeface="Times New Roman" pitchFamily="18" charset="0"/>
              </a:rPr>
              <a:t>đ</a:t>
            </a:r>
            <a:r>
              <a:rPr lang="de-DE" sz="2300" i="1" dirty="0" smtClean="0">
                <a:latin typeface="Times New Roman" pitchFamily="18" charset="0"/>
                <a:cs typeface="Times New Roman" pitchFamily="18" charset="0"/>
              </a:rPr>
              <a:t>im perjem</a:t>
            </a:r>
            <a:endParaRPr lang="bs-Latn-BA" sz="2300" i="1" dirty="0" smtClean="0">
              <a:latin typeface="Times New Roman" pitchFamily="18" charset="0"/>
              <a:cs typeface="Times New Roman" pitchFamily="18" charset="0"/>
            </a:endParaRPr>
          </a:p>
          <a:p>
            <a:pPr algn="ctr">
              <a:buNone/>
            </a:pPr>
            <a:r>
              <a:rPr lang="bs-Latn-BA" sz="2300" i="1" dirty="0" smtClean="0">
                <a:latin typeface="Times New Roman" pitchFamily="18" charset="0"/>
                <a:cs typeface="Times New Roman" pitchFamily="18" charset="0"/>
              </a:rPr>
              <a:t>dići čitavu kuću na glavu</a:t>
            </a:r>
            <a:endParaRPr lang="hr-BA" sz="2300" i="1"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Polileksičnost</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525963"/>
          </a:xfrm>
        </p:spPr>
        <p:txBody>
          <a:bodyPr/>
          <a:lstStyle/>
          <a:p>
            <a:pPr algn="just"/>
            <a:r>
              <a:rPr lang="bs-Latn-BA" dirty="0" smtClean="0">
                <a:latin typeface="Times New Roman" pitchFamily="18" charset="0"/>
                <a:cs typeface="Times New Roman" pitchFamily="18" charset="0"/>
              </a:rPr>
              <a:t>Neprevodivost se često smatra osnovnim i distinktivnim obilježjem frazeološke jedinice.</a:t>
            </a: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Neprevodivost je nemogućnost pronalaska ekvivalenta na semantičkom, strukturnom i funkcionalnostilističkom planu u drugom jeziku.</a:t>
            </a: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Pravilo je da se ne prevodi riječ za riječ, nego sadržaj za sadržaj.</a:t>
            </a:r>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Prevodivost i neprevodivost frazema</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242587"/>
          </a:xfrm>
        </p:spPr>
        <p:txBody>
          <a:bodyPr>
            <a:normAutofit lnSpcReduction="10000"/>
          </a:bodyPr>
          <a:lstStyle/>
          <a:p>
            <a:pPr algn="just"/>
            <a:r>
              <a:rPr lang="bs-Latn-BA" dirty="0" smtClean="0">
                <a:latin typeface="Times New Roman" pitchFamily="18" charset="0"/>
                <a:cs typeface="Times New Roman" pitchFamily="18" charset="0"/>
              </a:rPr>
              <a:t>Prema Iviru (1985) tri su moguća postupka prevođenja frazeoloških izraza:</a:t>
            </a:r>
          </a:p>
          <a:p>
            <a:pPr algn="just">
              <a:buNone/>
            </a:pPr>
            <a:endParaRPr lang="hr-BA" dirty="0" smtClean="0">
              <a:latin typeface="Times New Roman" pitchFamily="18" charset="0"/>
              <a:cs typeface="Times New Roman" pitchFamily="18" charset="0"/>
            </a:endParaRPr>
          </a:p>
          <a:p>
            <a:pPr marL="1117854" lvl="2" indent="-514350" algn="just">
              <a:buFont typeface="+mj-lt"/>
              <a:buAutoNum type="arabicPeriod"/>
            </a:pPr>
            <a:r>
              <a:rPr lang="bs-Latn-BA" sz="2500" dirty="0" smtClean="0">
                <a:latin typeface="Times New Roman" pitchFamily="18" charset="0"/>
                <a:cs typeface="Times New Roman" pitchFamily="18" charset="0"/>
              </a:rPr>
              <a:t>I u polaznom i u ciljnom jeziku postoji sličan frazem istog značenja.</a:t>
            </a:r>
          </a:p>
          <a:p>
            <a:pPr marL="1117854" lvl="2" indent="-514350" algn="just">
              <a:buFont typeface="+mj-lt"/>
              <a:buAutoNum type="arabicPeriod"/>
            </a:pPr>
            <a:endParaRPr lang="hr-BA" sz="2500" dirty="0" smtClean="0">
              <a:latin typeface="Times New Roman" pitchFamily="18" charset="0"/>
              <a:cs typeface="Times New Roman" pitchFamily="18" charset="0"/>
            </a:endParaRPr>
          </a:p>
          <a:p>
            <a:pPr marL="1117854" lvl="2" indent="-514350" algn="just">
              <a:buFont typeface="+mj-lt"/>
              <a:buAutoNum type="arabicPeriod"/>
            </a:pPr>
            <a:r>
              <a:rPr lang="bs-Latn-BA" sz="2500" dirty="0" smtClean="0">
                <a:latin typeface="Times New Roman" pitchFamily="18" charset="0"/>
                <a:cs typeface="Times New Roman" pitchFamily="18" charset="0"/>
              </a:rPr>
              <a:t>U polaznom i ciljnom jeziku postoji različit frazem istog značenja.</a:t>
            </a:r>
          </a:p>
          <a:p>
            <a:pPr marL="1117854" lvl="2" indent="-514350" algn="just">
              <a:buFont typeface="+mj-lt"/>
              <a:buAutoNum type="arabicPeriod"/>
            </a:pPr>
            <a:endParaRPr lang="hr-BA" sz="2500" dirty="0" smtClean="0">
              <a:latin typeface="Times New Roman" pitchFamily="18" charset="0"/>
              <a:cs typeface="Times New Roman" pitchFamily="18" charset="0"/>
            </a:endParaRPr>
          </a:p>
          <a:p>
            <a:pPr marL="1117854" lvl="2" indent="-514350" algn="just">
              <a:buFont typeface="+mj-lt"/>
              <a:buAutoNum type="arabicPeriod"/>
            </a:pPr>
            <a:r>
              <a:rPr lang="bs-Latn-BA" sz="2500" dirty="0" smtClean="0">
                <a:latin typeface="Times New Roman" pitchFamily="18" charset="0"/>
                <a:cs typeface="Times New Roman" pitchFamily="18" charset="0"/>
              </a:rPr>
              <a:t>U polaznom jeziku postoji frazem koji se ni po svojoj formi ni po svom značenju ne može povezati niti s jednim frazemom ciljnoga jezika, ekvivalent dakle ne postoji.</a:t>
            </a:r>
            <a:endParaRPr lang="hr-BA" sz="2500" dirty="0" smtClean="0">
              <a:latin typeface="Times New Roman" pitchFamily="18" charset="0"/>
              <a:cs typeface="Times New Roman" pitchFamily="18" charset="0"/>
            </a:endParaRPr>
          </a:p>
          <a:p>
            <a:endParaRPr lang="hr-BA"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endParaRPr lang="hr-BA" dirty="0" smtClean="0">
              <a:latin typeface="Times New Roman" pitchFamily="18" charset="0"/>
              <a:cs typeface="Times New Roman" pitchFamily="18" charset="0"/>
            </a:endParaRPr>
          </a:p>
          <a:p>
            <a:pPr algn="just">
              <a:buNone/>
            </a:pPr>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Razlikujemo frazeologiju u užem i frazeologiju u širem smislu.</a:t>
            </a:r>
          </a:p>
          <a:p>
            <a:pPr algn="just"/>
            <a:endParaRPr lang="bs-Latn-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U frazeološke izraze u širem smislu spadaju i </a:t>
            </a:r>
            <a:r>
              <a:rPr lang="bs-Latn-BA" dirty="0" smtClean="0">
                <a:latin typeface="Times New Roman" pitchFamily="18" charset="0"/>
                <a:cs typeface="Times New Roman" pitchFamily="18" charset="0"/>
              </a:rPr>
              <a:t>poslovice, citate, termine, krilatice i sl.</a:t>
            </a:r>
          </a:p>
          <a:p>
            <a:pPr algn="just"/>
            <a:endParaRPr lang="bs-Latn-BA"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Klasifikacija frazema</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lstStyle/>
          <a:p>
            <a:pPr algn="just"/>
            <a:r>
              <a:rPr lang="hr-BA" dirty="0" smtClean="0">
                <a:latin typeface="Times New Roman" pitchFamily="18" charset="0"/>
                <a:cs typeface="Times New Roman" pitchFamily="18" charset="0"/>
              </a:rPr>
              <a:t>Paremiologija je nauka koja se bavi</a:t>
            </a:r>
            <a:r>
              <a:rPr lang="bs-Latn-BA" dirty="0" smtClean="0">
                <a:latin typeface="Times New Roman" pitchFamily="18" charset="0"/>
                <a:cs typeface="Times New Roman" pitchFamily="18" charset="0"/>
              </a:rPr>
              <a:t> proučavanjem poslovica ili paremija.</a:t>
            </a: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Poslovice su kratki mikro-tekstovi.</a:t>
            </a: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Poslovice se citiraju.</a:t>
            </a: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Imaju metaforično značenje i poučan karakter.</a:t>
            </a:r>
          </a:p>
          <a:p>
            <a:pPr algn="ctr">
              <a:buNone/>
            </a:pPr>
            <a:endParaRPr lang="bs-Latn-BA" i="1" dirty="0" smtClean="0">
              <a:latin typeface="Times New Roman" pitchFamily="18" charset="0"/>
              <a:cs typeface="Times New Roman" pitchFamily="18" charset="0"/>
            </a:endParaRPr>
          </a:p>
          <a:p>
            <a:pPr algn="ctr">
              <a:buNone/>
            </a:pPr>
            <a:r>
              <a:rPr lang="bs-Latn-BA" i="1" dirty="0" smtClean="0">
                <a:latin typeface="Times New Roman" pitchFamily="18" charset="0"/>
                <a:cs typeface="Times New Roman" pitchFamily="18" charset="0"/>
              </a:rPr>
              <a:t>Glad je najbolji kuhar</a:t>
            </a:r>
            <a:r>
              <a:rPr lang="en-US" i="1" dirty="0" smtClean="0">
                <a:latin typeface="Times New Roman" pitchFamily="18" charset="0"/>
                <a:cs typeface="Times New Roman" pitchFamily="18" charset="0"/>
              </a:rPr>
              <a:t>.</a:t>
            </a:r>
            <a:endParaRPr lang="hr-BA"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435280" cy="5458611"/>
          </a:xfrm>
        </p:spPr>
        <p:txBody>
          <a:bodyPr>
            <a:noAutofit/>
          </a:bodyPr>
          <a:lstStyle/>
          <a:p>
            <a:pPr algn="just"/>
            <a:r>
              <a:rPr lang="bs-Latn-BA" sz="2500" dirty="0" smtClean="0">
                <a:latin typeface="Times New Roman" pitchFamily="18" charset="0"/>
                <a:cs typeface="Times New Roman" pitchFamily="18" charset="0"/>
              </a:rPr>
              <a:t>Postoji podjela frazema prema:</a:t>
            </a:r>
          </a:p>
          <a:p>
            <a:pPr algn="just">
              <a:buNone/>
            </a:pPr>
            <a:endParaRPr lang="bs-Latn-BA" sz="2500" dirty="0" smtClean="0">
              <a:latin typeface="Times New Roman" pitchFamily="18" charset="0"/>
              <a:cs typeface="Times New Roman" pitchFamily="18" charset="0"/>
            </a:endParaRPr>
          </a:p>
          <a:p>
            <a:pPr lvl="1" algn="just">
              <a:buFont typeface="Arial" pitchFamily="34" charset="0"/>
              <a:buChar char="•"/>
            </a:pPr>
            <a:r>
              <a:rPr lang="bs-Latn-BA" sz="2500" dirty="0" smtClean="0">
                <a:latin typeface="Times New Roman" pitchFamily="18" charset="0"/>
                <a:cs typeface="Times New Roman" pitchFamily="18" charset="0"/>
              </a:rPr>
              <a:t>njihovom nastanku,</a:t>
            </a:r>
          </a:p>
          <a:p>
            <a:pPr lvl="1" algn="just">
              <a:buFont typeface="Arial" pitchFamily="34" charset="0"/>
              <a:buChar char="•"/>
            </a:pPr>
            <a:r>
              <a:rPr lang="bs-Latn-BA" sz="2500" dirty="0" smtClean="0">
                <a:latin typeface="Times New Roman" pitchFamily="18" charset="0"/>
                <a:cs typeface="Times New Roman" pitchFamily="18" charset="0"/>
              </a:rPr>
              <a:t>prema sintaktičkoj i semantičkoj strukturi,</a:t>
            </a:r>
          </a:p>
          <a:p>
            <a:pPr lvl="1" algn="just">
              <a:buFont typeface="Arial" pitchFamily="34" charset="0"/>
              <a:buChar char="•"/>
            </a:pPr>
            <a:r>
              <a:rPr lang="bs-Latn-BA" sz="2500" dirty="0" smtClean="0">
                <a:latin typeface="Times New Roman" pitchFamily="18" charset="0"/>
                <a:cs typeface="Times New Roman" pitchFamily="18" charset="0"/>
              </a:rPr>
              <a:t>prema stilskoj pripadnosti.</a:t>
            </a:r>
            <a:endParaRPr lang="hr-BA" sz="2500" dirty="0" smtClean="0">
              <a:latin typeface="Times New Roman" pitchFamily="18" charset="0"/>
              <a:cs typeface="Times New Roman" pitchFamily="18" charset="0"/>
            </a:endParaRPr>
          </a:p>
          <a:p>
            <a:pPr algn="just">
              <a:buNone/>
            </a:pPr>
            <a:endParaRPr lang="bs-Latn-BA" sz="2500" dirty="0" smtClean="0">
              <a:latin typeface="Times New Roman" pitchFamily="18" charset="0"/>
              <a:cs typeface="Times New Roman" pitchFamily="18" charset="0"/>
            </a:endParaRPr>
          </a:p>
          <a:p>
            <a:pPr algn="just"/>
            <a:r>
              <a:rPr lang="bs-Latn-BA" sz="2500" dirty="0" smtClean="0">
                <a:latin typeface="Times New Roman" pitchFamily="18" charset="0"/>
                <a:cs typeface="Times New Roman" pitchFamily="18" charset="0"/>
              </a:rPr>
              <a:t>Većina lingvista dijeli frazeme na:</a:t>
            </a:r>
          </a:p>
          <a:p>
            <a:pPr algn="just">
              <a:buNone/>
            </a:pPr>
            <a:endParaRPr lang="bs-Latn-BA" sz="2500" dirty="0" smtClean="0">
              <a:latin typeface="Times New Roman" pitchFamily="18" charset="0"/>
              <a:cs typeface="Times New Roman" pitchFamily="18" charset="0"/>
            </a:endParaRPr>
          </a:p>
          <a:p>
            <a:pPr lvl="1" algn="just">
              <a:buFont typeface="Arial" pitchFamily="34" charset="0"/>
              <a:buChar char="•"/>
            </a:pPr>
            <a:r>
              <a:rPr lang="bs-Latn-BA" sz="2500" dirty="0" smtClean="0">
                <a:latin typeface="Times New Roman" pitchFamily="18" charset="0"/>
                <a:cs typeface="Times New Roman" pitchFamily="18" charset="0"/>
              </a:rPr>
              <a:t>sintagmatske - sadrže najmanje dvije autosemantičke riječi koje mogu biti u najrazličitijim sintaktičkim odnosima. </a:t>
            </a:r>
          </a:p>
          <a:p>
            <a:pPr lvl="1" algn="just">
              <a:buFont typeface="Arial" pitchFamily="34" charset="0"/>
              <a:buChar char="•"/>
            </a:pPr>
            <a:r>
              <a:rPr lang="bs-Latn-BA" sz="2500" dirty="0" smtClean="0">
                <a:latin typeface="Times New Roman" pitchFamily="18" charset="0"/>
                <a:cs typeface="Times New Roman" pitchFamily="18" charset="0"/>
              </a:rPr>
              <a:t>rečenične - cjelovite rečenične strukture u koje spadaju izreke, poslovice i krilatice, npr.</a:t>
            </a:r>
          </a:p>
          <a:p>
            <a:pPr lvl="1" algn="ctr">
              <a:buNone/>
            </a:pPr>
            <a:r>
              <a:rPr lang="bs-Latn-BA" sz="2500" i="1" dirty="0" smtClean="0">
                <a:latin typeface="Times New Roman" pitchFamily="18" charset="0"/>
                <a:cs typeface="Times New Roman" pitchFamily="18" charset="0"/>
              </a:rPr>
              <a:t>To je nečuveno! Eto ti ga na!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lstStyle/>
          <a:p>
            <a:pPr algn="just"/>
            <a:r>
              <a:rPr lang="hr-BA" dirty="0" smtClean="0">
                <a:latin typeface="Times New Roman" pitchFamily="18" charset="0"/>
                <a:cs typeface="Times New Roman" pitchFamily="18" charset="0"/>
              </a:rPr>
              <a:t>Menac razlikuje:</a:t>
            </a:r>
          </a:p>
          <a:p>
            <a:pPr algn="just"/>
            <a:endParaRPr lang="hr-BA" dirty="0" smtClean="0">
              <a:latin typeface="Times New Roman" pitchFamily="18" charset="0"/>
              <a:cs typeface="Times New Roman" pitchFamily="18" charset="0"/>
            </a:endParaRPr>
          </a:p>
          <a:p>
            <a:pPr marL="880110" lvl="1" indent="-514350" algn="just">
              <a:buFont typeface="+mj-lt"/>
              <a:buAutoNum type="arabicPeriod"/>
            </a:pPr>
            <a:r>
              <a:rPr lang="hr-BA" dirty="0" smtClean="0">
                <a:latin typeface="Times New Roman" pitchFamily="18" charset="0"/>
                <a:cs typeface="Times New Roman" pitchFamily="18" charset="0"/>
              </a:rPr>
              <a:t>Nacionalne frazeme – </a:t>
            </a:r>
            <a:r>
              <a:rPr lang="bs-Latn-BA" dirty="0" smtClean="0">
                <a:latin typeface="Times New Roman" pitchFamily="18" charset="0"/>
                <a:cs typeface="Times New Roman" pitchFamily="18" charset="0"/>
              </a:rPr>
              <a:t>nastali u jeziku, u kojem se upotrebljavaju, te se prenose u nepromijenjenom obliku s pokoljenja na pokoljenje i često su za druge narode nerazumljivi i neprevodljivi, npr.</a:t>
            </a:r>
          </a:p>
          <a:p>
            <a:pPr marL="880110" lvl="1" indent="-514350" algn="ctr">
              <a:buNone/>
            </a:pPr>
            <a:r>
              <a:rPr lang="bs-Latn-BA" i="1" dirty="0" smtClean="0">
                <a:latin typeface="Times New Roman" pitchFamily="18" charset="0"/>
                <a:cs typeface="Times New Roman" pitchFamily="18" charset="0"/>
              </a:rPr>
              <a:t>bacati drvlje i kamenje na koga;</a:t>
            </a:r>
          </a:p>
          <a:p>
            <a:pPr marL="880110" lvl="1" indent="-514350" algn="ctr">
              <a:buNone/>
            </a:pPr>
            <a:r>
              <a:rPr lang="bs-Latn-BA" i="1" dirty="0" smtClean="0">
                <a:latin typeface="Times New Roman" pitchFamily="18" charset="0"/>
                <a:cs typeface="Times New Roman" pitchFamily="18" charset="0"/>
              </a:rPr>
              <a:t>kud svi Turci tu i mali Mujo;</a:t>
            </a:r>
          </a:p>
          <a:p>
            <a:pPr marL="880110" lvl="1" indent="-514350" algn="ctr">
              <a:buNone/>
            </a:pPr>
            <a:r>
              <a:rPr lang="bs-Latn-BA" i="1" dirty="0" smtClean="0">
                <a:latin typeface="Times New Roman" pitchFamily="18" charset="0"/>
                <a:cs typeface="Times New Roman" pitchFamily="18" charset="0"/>
              </a:rPr>
              <a:t>mirna Bosna;</a:t>
            </a:r>
          </a:p>
          <a:p>
            <a:pPr marL="880110" lvl="1" indent="-514350" algn="ctr">
              <a:buNone/>
            </a:pPr>
            <a:r>
              <a:rPr lang="bs-Latn-BA" i="1" dirty="0" smtClean="0">
                <a:latin typeface="Times New Roman" pitchFamily="18" charset="0"/>
                <a:cs typeface="Times New Roman" pitchFamily="18" charset="0"/>
              </a:rPr>
              <a:t>ispraviti krivu Drinu</a:t>
            </a:r>
            <a:endParaRPr lang="bs-Latn-BA" dirty="0" smtClean="0">
              <a:latin typeface="Times New Roman" pitchFamily="18" charset="0"/>
              <a:cs typeface="Times New Roman" pitchFamily="18" charset="0"/>
            </a:endParaRPr>
          </a:p>
          <a:p>
            <a:pPr marL="624078" indent="-514350" algn="just">
              <a:buFont typeface="+mj-lt"/>
              <a:buAutoNum type="arabicPeriod"/>
            </a:pPr>
            <a:endParaRPr lang="bs-Latn-BA" dirty="0" smtClean="0">
              <a:latin typeface="Times New Roman" pitchFamily="18" charset="0"/>
              <a:cs typeface="Times New Roman" pitchFamily="18" charset="0"/>
            </a:endParaRPr>
          </a:p>
          <a:p>
            <a:pPr marL="880110" lvl="1" indent="-514350" algn="ctr">
              <a:buFont typeface="+mj-lt"/>
              <a:buAutoNum type="arabicPeriod" startAt="2"/>
            </a:pPr>
            <a:r>
              <a:rPr lang="bs-Latn-BA" dirty="0" smtClean="0">
                <a:latin typeface="Times New Roman" pitchFamily="18" charset="0"/>
                <a:cs typeface="Times New Roman" pitchFamily="18" charset="0"/>
              </a:rPr>
              <a:t>Internacionalne frazeme – preuzeti iz drugih jezika, npr. </a:t>
            </a:r>
            <a:r>
              <a:rPr lang="bs-Latn-BA" i="1" dirty="0" smtClean="0">
                <a:latin typeface="Times New Roman" pitchFamily="18" charset="0"/>
                <a:cs typeface="Times New Roman" pitchFamily="18" charset="0"/>
              </a:rPr>
              <a:t>dočekati nekoga raširenih ruku</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7620" y="890125"/>
            <a:ext cx="5084080" cy="3059979"/>
          </a:xfrm>
        </p:spPr>
        <p:txBody>
          <a:bodyPr>
            <a:normAutofit fontScale="90000"/>
          </a:bodyPr>
          <a:lstStyle/>
          <a:p>
            <a:pPr algn="ctr"/>
            <a:r>
              <a:rPr lang="hr-HR" sz="4400" dirty="0" smtClean="0">
                <a:latin typeface="Cambria"/>
                <a:cs typeface="Cambria"/>
              </a:rPr>
              <a:t/>
            </a:r>
            <a:br>
              <a:rPr lang="hr-HR" sz="4400" dirty="0" smtClean="0">
                <a:latin typeface="Cambria"/>
                <a:cs typeface="Cambria"/>
              </a:rPr>
            </a:br>
            <a:r>
              <a:rPr lang="hr-HR" sz="4400" b="1" dirty="0" smtClean="0"/>
              <a:t>Frazeologija u djelu Ive Andrića </a:t>
            </a:r>
            <a:br>
              <a:rPr lang="hr-HR" sz="4400" b="1" dirty="0" smtClean="0"/>
            </a:br>
            <a:r>
              <a:rPr lang="hr-HR" sz="4400" b="1" dirty="0" smtClean="0"/>
              <a:t>  </a:t>
            </a:r>
            <a:r>
              <a:rPr lang="hr-HR" sz="4400" b="1" i="1" dirty="0" smtClean="0"/>
              <a:t>Znakovi pored puta</a:t>
            </a:r>
            <a:r>
              <a:rPr lang="hr-HR" sz="4400" b="1" dirty="0" smtClean="0"/>
              <a:t/>
            </a:r>
            <a:br>
              <a:rPr lang="hr-HR" sz="4400" b="1" dirty="0" smtClean="0"/>
            </a:br>
            <a:endParaRPr lang="de-DE" dirty="0">
              <a:latin typeface="Cambria"/>
              <a:cs typeface="Cambria"/>
            </a:endParaRPr>
          </a:p>
        </p:txBody>
      </p:sp>
      <p:pic>
        <p:nvPicPr>
          <p:cNvPr id="1026" name="Picture 2" descr="C:\Users\somebody\Desktop\andric1.jpg"/>
          <p:cNvPicPr>
            <a:picLocks noChangeAspect="1" noChangeArrowheads="1"/>
          </p:cNvPicPr>
          <p:nvPr/>
        </p:nvPicPr>
        <p:blipFill>
          <a:blip r:embed="rId2" cstate="print"/>
          <a:srcRect/>
          <a:stretch>
            <a:fillRect/>
          </a:stretch>
        </p:blipFill>
        <p:spPr bwMode="auto">
          <a:xfrm>
            <a:off x="0" y="0"/>
            <a:ext cx="3932730" cy="5682595"/>
          </a:xfrm>
          <a:prstGeom prst="rect">
            <a:avLst/>
          </a:prstGeom>
          <a:noFill/>
        </p:spPr>
      </p:pic>
    </p:spTree>
    <p:extLst>
      <p:ext uri="{BB962C8B-B14F-4D97-AF65-F5344CB8AC3E}">
        <p14:creationId xmlns="" xmlns:p14="http://schemas.microsoft.com/office/powerpoint/2010/main" val="8852291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buNone/>
            </a:pPr>
            <a:endParaRPr lang="hr-BA" sz="29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a:t>
            </a:r>
            <a:r>
              <a:rPr lang="hr-HR" sz="2800" dirty="0" smtClean="0">
                <a:latin typeface="Times New Roman" pitchFamily="18" charset="0"/>
                <a:cs typeface="Times New Roman" pitchFamily="18" charset="0"/>
              </a:rPr>
              <a:t>kupno 467 stranica</a:t>
            </a:r>
          </a:p>
          <a:p>
            <a:pPr algn="just"/>
            <a:endParaRPr lang="hr-H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a:t>
            </a:r>
            <a:r>
              <a:rPr lang="hr-HR" sz="2800" dirty="0" smtClean="0">
                <a:latin typeface="Times New Roman" pitchFamily="18" charset="0"/>
                <a:cs typeface="Times New Roman" pitchFamily="18" charset="0"/>
              </a:rPr>
              <a:t>kupno 102 frazema</a:t>
            </a:r>
          </a:p>
          <a:p>
            <a:pPr algn="just">
              <a:buNone/>
            </a:pPr>
            <a:endParaRPr lang="hr-HR"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a:t>
            </a:r>
            <a:r>
              <a:rPr lang="hr-HR" sz="2800" dirty="0" smtClean="0">
                <a:latin typeface="Times New Roman" pitchFamily="18" charset="0"/>
                <a:cs typeface="Times New Roman" pitchFamily="18" charset="0"/>
              </a:rPr>
              <a:t> prosjeku 4 frazema po stranici</a:t>
            </a:r>
            <a:endParaRPr lang="hr-BA" sz="2900" dirty="0" smtClean="0">
              <a:latin typeface="Times New Roman" pitchFamily="18" charset="0"/>
              <a:cs typeface="Times New Roman" pitchFamily="18" charset="0"/>
            </a:endParaRPr>
          </a:p>
          <a:p>
            <a:pPr algn="just">
              <a:buNone/>
            </a:pPr>
            <a:endParaRPr lang="hr-BA" sz="2900" dirty="0" smtClean="0">
              <a:latin typeface="Times New Roman" pitchFamily="18" charset="0"/>
              <a:cs typeface="Times New Roman" pitchFamily="18" charset="0"/>
            </a:endParaRPr>
          </a:p>
          <a:p>
            <a:pPr algn="just"/>
            <a:r>
              <a:rPr lang="hr-BA" sz="2900" dirty="0" smtClean="0">
                <a:latin typeface="Times New Roman" pitchFamily="18" charset="0"/>
                <a:cs typeface="Times New Roman" pitchFamily="18" charset="0"/>
              </a:rPr>
              <a:t>Frazemi u užem i širem smislu</a:t>
            </a:r>
          </a:p>
          <a:p>
            <a:pPr algn="just"/>
            <a:endParaRPr lang="hr-BA" sz="2900" dirty="0" smtClean="0">
              <a:latin typeface="Times New Roman" pitchFamily="18" charset="0"/>
              <a:cs typeface="Times New Roman" pitchFamily="18" charset="0"/>
            </a:endParaRPr>
          </a:p>
          <a:p>
            <a:pPr algn="just"/>
            <a:r>
              <a:rPr lang="hr-BA" sz="2900" dirty="0" smtClean="0">
                <a:latin typeface="Times New Roman" pitchFamily="18" charset="0"/>
                <a:cs typeface="Times New Roman" pitchFamily="18" charset="0"/>
              </a:rPr>
              <a:t>Frazem na francuskom jeziku: </a:t>
            </a:r>
            <a:r>
              <a:rPr lang="hr-BA" sz="2900" i="1" dirty="0" smtClean="0">
                <a:latin typeface="Times New Roman" pitchFamily="18" charset="0"/>
                <a:cs typeface="Times New Roman" pitchFamily="18" charset="0"/>
              </a:rPr>
              <a:t>comme un sac de charbon</a:t>
            </a:r>
            <a:r>
              <a:rPr lang="hr-BA" sz="2900" dirty="0" smtClean="0">
                <a:latin typeface="Times New Roman" pitchFamily="18" charset="0"/>
                <a:cs typeface="Times New Roman" pitchFamily="18" charset="0"/>
              </a:rPr>
              <a:t> – ‘gluh kao vreća ugljena’.</a:t>
            </a:r>
            <a:endParaRPr lang="hr-BA" sz="29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hr-BA" sz="4000" dirty="0" smtClean="0">
                <a:latin typeface="Times New Roman" pitchFamily="18" charset="0"/>
                <a:cs typeface="Times New Roman" pitchFamily="18" charset="0"/>
              </a:rPr>
              <a:t>Korpus</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lnSpc>
                <a:spcPct val="150000"/>
              </a:lnSpc>
            </a:pPr>
            <a:r>
              <a:rPr lang="bs-Latn-BA" dirty="0" smtClean="0">
                <a:latin typeface="Times New Roman" pitchFamily="18" charset="0"/>
                <a:cs typeface="Times New Roman" pitchFamily="18" charset="0"/>
              </a:rPr>
              <a:t>Frazeologija – naučna disciplina – proučavanjem </a:t>
            </a:r>
            <a:r>
              <a:rPr lang="bs-Latn-BA" dirty="0" err="1" smtClean="0">
                <a:latin typeface="Times New Roman" pitchFamily="18" charset="0"/>
                <a:cs typeface="Times New Roman" pitchFamily="18" charset="0"/>
              </a:rPr>
              <a:t>frazeoloških</a:t>
            </a:r>
            <a:r>
              <a:rPr lang="bs-Latn-BA" dirty="0" smtClean="0">
                <a:latin typeface="Times New Roman" pitchFamily="18" charset="0"/>
                <a:cs typeface="Times New Roman" pitchFamily="18" charset="0"/>
              </a:rPr>
              <a:t> jedinica</a:t>
            </a:r>
          </a:p>
          <a:p>
            <a:pPr algn="just">
              <a:lnSpc>
                <a:spcPct val="150000"/>
              </a:lnSpc>
            </a:pPr>
            <a:r>
              <a:rPr lang="bs-Latn-BA" dirty="0" smtClean="0">
                <a:latin typeface="Times New Roman" pitchFamily="18" charset="0"/>
                <a:cs typeface="Times New Roman" pitchFamily="18" charset="0"/>
              </a:rPr>
              <a:t>Fond frazema jednog jezika</a:t>
            </a:r>
          </a:p>
          <a:p>
            <a:pPr algn="just">
              <a:lnSpc>
                <a:spcPct val="150000"/>
              </a:lnSpc>
            </a:pPr>
            <a:r>
              <a:rPr lang="bs-Latn-BA" dirty="0" smtClean="0">
                <a:latin typeface="Times New Roman" pitchFamily="18" charset="0"/>
                <a:cs typeface="Times New Roman" pitchFamily="18" charset="0"/>
              </a:rPr>
              <a:t>Zaslužna – ruska lingvistika</a:t>
            </a:r>
          </a:p>
          <a:p>
            <a:pPr algn="just">
              <a:lnSpc>
                <a:spcPct val="150000"/>
              </a:lnSpc>
            </a:pPr>
            <a:r>
              <a:rPr lang="hr-BA" dirty="0" smtClean="0">
                <a:latin typeface="Times New Roman" pitchFamily="18" charset="0"/>
                <a:cs typeface="Times New Roman" pitchFamily="18" charset="0"/>
              </a:rPr>
              <a:t>Osnivačem Charles Bally</a:t>
            </a:r>
          </a:p>
          <a:p>
            <a:pPr algn="just">
              <a:lnSpc>
                <a:spcPct val="150000"/>
              </a:lnSpc>
            </a:pPr>
            <a:r>
              <a:rPr lang="hr-BA" dirty="0" smtClean="0">
                <a:latin typeface="Times New Roman" pitchFamily="18" charset="0"/>
                <a:cs typeface="Times New Roman" pitchFamily="18" charset="0"/>
              </a:rPr>
              <a:t>V. V. Vinogradov razradio ideje Ch. Ballyja</a:t>
            </a:r>
          </a:p>
          <a:p>
            <a:pPr algn="just">
              <a:lnSpc>
                <a:spcPct val="150000"/>
              </a:lnSpc>
            </a:pPr>
            <a:r>
              <a:rPr lang="hr-BA" dirty="0" smtClean="0">
                <a:latin typeface="Times New Roman" pitchFamily="18" charset="0"/>
                <a:cs typeface="Times New Roman" pitchFamily="18" charset="0"/>
              </a:rPr>
              <a:t>Naučna konferencija </a:t>
            </a:r>
            <a:r>
              <a:rPr lang="hr-BA" i="1" dirty="0" smtClean="0">
                <a:latin typeface="Times New Roman" pitchFamily="18" charset="0"/>
                <a:cs typeface="Times New Roman" pitchFamily="18" charset="0"/>
              </a:rPr>
              <a:t>Europhras</a:t>
            </a:r>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Šta je frazeologija?</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98812" y="285728"/>
            <a:ext cx="7930193" cy="6317373"/>
          </a:xfrm>
        </p:spPr>
        <p:txBody>
          <a:bodyPr>
            <a:normAutofit/>
          </a:bodyPr>
          <a:lstStyle/>
          <a:p>
            <a:r>
              <a:rPr lang="en-US" b="1" dirty="0" smtClean="0">
                <a:latin typeface="Times New Roman" pitchFamily="18" charset="0"/>
                <a:cs typeface="Times New Roman" pitchFamily="18" charset="0"/>
              </a:rPr>
              <a:t>D</a:t>
            </a:r>
            <a:r>
              <a:rPr lang="hr-HR" b="1" dirty="0" smtClean="0">
                <a:latin typeface="Times New Roman" pitchFamily="18" charset="0"/>
                <a:cs typeface="Times New Roman" pitchFamily="18" charset="0"/>
              </a:rPr>
              <a:t>vije grupe frazema </a:t>
            </a:r>
          </a:p>
          <a:p>
            <a:pPr>
              <a:buNone/>
            </a:pPr>
            <a:endParaRPr lang="hr-HR" b="1" dirty="0" smtClean="0">
              <a:latin typeface="Times New Roman" pitchFamily="18" charset="0"/>
              <a:cs typeface="Times New Roman" pitchFamily="18" charset="0"/>
            </a:endParaRPr>
          </a:p>
          <a:p>
            <a:pPr>
              <a:buNone/>
            </a:pPr>
            <a:r>
              <a:rPr lang="hr-HR" dirty="0" smtClean="0">
                <a:latin typeface="Times New Roman" pitchFamily="18" charset="0"/>
                <a:cs typeface="Times New Roman" pitchFamily="18" charset="0"/>
              </a:rPr>
              <a:t>       a) </a:t>
            </a:r>
            <a:r>
              <a:rPr lang="en-US" dirty="0" smtClean="0">
                <a:latin typeface="Times New Roman" pitchFamily="18" charset="0"/>
                <a:cs typeface="Times New Roman" pitchFamily="18" charset="0"/>
              </a:rPr>
              <a:t>F</a:t>
            </a:r>
            <a:r>
              <a:rPr lang="hr-HR" dirty="0" smtClean="0">
                <a:latin typeface="Times New Roman" pitchFamily="18" charset="0"/>
                <a:cs typeface="Times New Roman" pitchFamily="18" charset="0"/>
              </a:rPr>
              <a:t>razemi ispod nivoa rečenice (98 primjera)</a:t>
            </a:r>
          </a:p>
          <a:p>
            <a:pPr>
              <a:buNone/>
            </a:pPr>
            <a:endParaRPr lang="hr-HR" dirty="0" smtClean="0">
              <a:latin typeface="Times New Roman" pitchFamily="18" charset="0"/>
              <a:cs typeface="Times New Roman" pitchFamily="18" charset="0"/>
            </a:endParaRPr>
          </a:p>
          <a:p>
            <a:pPr>
              <a:buNone/>
            </a:pPr>
            <a:r>
              <a:rPr lang="hr-HR" dirty="0" smtClean="0">
                <a:latin typeface="Times New Roman" pitchFamily="18" charset="0"/>
                <a:cs typeface="Times New Roman" pitchFamily="18" charset="0"/>
              </a:rPr>
              <a:t>       b) </a:t>
            </a:r>
            <a:r>
              <a:rPr lang="en-US" dirty="0" smtClean="0">
                <a:latin typeface="Times New Roman" pitchFamily="18" charset="0"/>
                <a:cs typeface="Times New Roman" pitchFamily="18" charset="0"/>
              </a:rPr>
              <a:t>F</a:t>
            </a:r>
            <a:r>
              <a:rPr lang="hr-HR" dirty="0" smtClean="0">
                <a:latin typeface="Times New Roman" pitchFamily="18" charset="0"/>
                <a:cs typeface="Times New Roman" pitchFamily="18" charset="0"/>
              </a:rPr>
              <a:t>razemi na nivou rečenice (4 primjera)</a:t>
            </a:r>
          </a:p>
          <a:p>
            <a:pPr>
              <a:buNone/>
            </a:pPr>
            <a:endParaRPr lang="hr-HR" dirty="0" smtClean="0">
              <a:latin typeface="Times New Roman" pitchFamily="18" charset="0"/>
              <a:cs typeface="Times New Roman" pitchFamily="18" charset="0"/>
            </a:endParaRPr>
          </a:p>
        </p:txBody>
      </p:sp>
      <p:sp>
        <p:nvSpPr>
          <p:cNvPr id="4" name="Foliennummernplatzhalter 3"/>
          <p:cNvSpPr>
            <a:spLocks noGrp="1"/>
          </p:cNvSpPr>
          <p:nvPr>
            <p:ph type="sldNum" sz="quarter" idx="12"/>
          </p:nvPr>
        </p:nvSpPr>
        <p:spPr/>
        <p:txBody>
          <a:bodyPr/>
          <a:lstStyle/>
          <a:p>
            <a:fld id="{B9D2C864-9362-43C7-A136-D9C41D93A96D}" type="slidenum">
              <a:rPr lang="en-US" smtClean="0"/>
              <a:pPr/>
              <a:t>30</a:t>
            </a:fld>
            <a:endParaRPr lang="en-US"/>
          </a:p>
        </p:txBody>
      </p:sp>
      <p:pic>
        <p:nvPicPr>
          <p:cNvPr id="13315" name="Picture 3"/>
          <p:cNvPicPr>
            <a:picLocks noChangeAspect="1" noChangeArrowheads="1"/>
          </p:cNvPicPr>
          <p:nvPr/>
        </p:nvPicPr>
        <p:blipFill>
          <a:blip r:embed="rId2" cstate="print"/>
          <a:srcRect/>
          <a:stretch>
            <a:fillRect/>
          </a:stretch>
        </p:blipFill>
        <p:spPr bwMode="auto">
          <a:xfrm>
            <a:off x="214282" y="3000372"/>
            <a:ext cx="5715040" cy="3650210"/>
          </a:xfrm>
          <a:prstGeom prst="rect">
            <a:avLst/>
          </a:prstGeom>
          <a:noFill/>
          <a:ln w="9525">
            <a:noFill/>
            <a:miter lim="800000"/>
            <a:headEnd/>
            <a:tailEnd/>
          </a:ln>
          <a:effectLst/>
        </p:spPr>
      </p:pic>
    </p:spTree>
    <p:extLst>
      <p:ext uri="{BB962C8B-B14F-4D97-AF65-F5344CB8AC3E}">
        <p14:creationId xmlns="" xmlns:p14="http://schemas.microsoft.com/office/powerpoint/2010/main" val="11599105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394" y="506437"/>
            <a:ext cx="8413102" cy="5821508"/>
          </a:xfrm>
        </p:spPr>
        <p:txBody>
          <a:bodyPr>
            <a:normAutofit/>
          </a:bodyPr>
          <a:lstStyle/>
          <a:p>
            <a:pPr>
              <a:buNone/>
            </a:pPr>
            <a:r>
              <a:rPr lang="hr-HR" dirty="0" smtClean="0">
                <a:latin typeface="Times New Roman" pitchFamily="18" charset="0"/>
                <a:cs typeface="Times New Roman" pitchFamily="18" charset="0"/>
              </a:rPr>
              <a:t>U jednoj rečenici </a:t>
            </a:r>
            <a:r>
              <a:rPr lang="hr-HR" b="1" dirty="0" smtClean="0">
                <a:latin typeface="Times New Roman" pitchFamily="18" charset="0"/>
                <a:cs typeface="Times New Roman" pitchFamily="18" charset="0"/>
              </a:rPr>
              <a:t>niže se više frazema</a:t>
            </a:r>
            <a:r>
              <a:rPr lang="hr-HR" dirty="0" smtClean="0">
                <a:latin typeface="Times New Roman" pitchFamily="18" charset="0"/>
                <a:cs typeface="Times New Roman" pitchFamily="18" charset="0"/>
              </a:rPr>
              <a:t>, naprimjer: </a:t>
            </a:r>
          </a:p>
          <a:p>
            <a:r>
              <a:rPr lang="bs-Latn-BA" i="1" dirty="0" smtClean="0">
                <a:latin typeface="Times New Roman" pitchFamily="18" charset="0"/>
                <a:cs typeface="Times New Roman" pitchFamily="18" charset="0"/>
              </a:rPr>
              <a:t>Tražimo od njega da bude </a:t>
            </a:r>
            <a:r>
              <a:rPr lang="bs-Latn-BA" b="1" i="1" dirty="0" smtClean="0">
                <a:latin typeface="Times New Roman" pitchFamily="18" charset="0"/>
                <a:cs typeface="Times New Roman" pitchFamily="18" charset="0"/>
              </a:rPr>
              <a:t>čist kao anđeo</a:t>
            </a:r>
            <a:r>
              <a:rPr lang="bs-Latn-BA" i="1" dirty="0" smtClean="0">
                <a:latin typeface="Times New Roman" pitchFamily="18" charset="0"/>
                <a:cs typeface="Times New Roman" pitchFamily="18" charset="0"/>
              </a:rPr>
              <a:t>, </a:t>
            </a:r>
            <a:r>
              <a:rPr lang="bs-Latn-BA" b="1" i="1" dirty="0" smtClean="0">
                <a:latin typeface="Times New Roman" pitchFamily="18" charset="0"/>
                <a:cs typeface="Times New Roman" pitchFamily="18" charset="0"/>
              </a:rPr>
              <a:t>iskren kao dete</a:t>
            </a:r>
            <a:r>
              <a:rPr lang="bs-Latn-BA" i="1" dirty="0" smtClean="0">
                <a:latin typeface="Times New Roman" pitchFamily="18" charset="0"/>
                <a:cs typeface="Times New Roman" pitchFamily="18" charset="0"/>
              </a:rPr>
              <a:t>, </a:t>
            </a:r>
            <a:r>
              <a:rPr lang="bs-Latn-BA" b="1" i="1" dirty="0" smtClean="0">
                <a:latin typeface="Times New Roman" pitchFamily="18" charset="0"/>
                <a:cs typeface="Times New Roman" pitchFamily="18" charset="0"/>
              </a:rPr>
              <a:t>tvrd kao stena</a:t>
            </a:r>
            <a:r>
              <a:rPr lang="bs-Latn-BA" i="1" dirty="0" smtClean="0">
                <a:latin typeface="Times New Roman" pitchFamily="18" charset="0"/>
                <a:cs typeface="Times New Roman" pitchFamily="18" charset="0"/>
              </a:rPr>
              <a:t>, i </a:t>
            </a:r>
            <a:r>
              <a:rPr lang="bs-Latn-BA" b="1" i="1" dirty="0" smtClean="0">
                <a:latin typeface="Times New Roman" pitchFamily="18" charset="0"/>
                <a:cs typeface="Times New Roman" pitchFamily="18" charset="0"/>
              </a:rPr>
              <a:t>osetljiv kao list jasike</a:t>
            </a:r>
            <a:r>
              <a:rPr lang="bs-Latn-BA" dirty="0" smtClean="0">
                <a:latin typeface="Times New Roman" pitchFamily="18" charset="0"/>
                <a:cs typeface="Times New Roman" pitchFamily="18" charset="0"/>
              </a:rPr>
              <a:t> [...] (2014: 194).</a:t>
            </a:r>
          </a:p>
          <a:p>
            <a:r>
              <a:rPr lang="bs-Latn-BA" i="1" dirty="0" smtClean="0">
                <a:latin typeface="Times New Roman" pitchFamily="18" charset="0"/>
                <a:cs typeface="Times New Roman" pitchFamily="18" charset="0"/>
              </a:rPr>
              <a:t>Kad god čitam o podmuklom i upornom proganjanju nevinih ljudi, o tamnim spletkama i onom što se zove »</a:t>
            </a:r>
            <a:r>
              <a:rPr lang="bs-Latn-BA" b="1" i="1" dirty="0" smtClean="0">
                <a:latin typeface="Times New Roman" pitchFamily="18" charset="0"/>
                <a:cs typeface="Times New Roman" pitchFamily="18" charset="0"/>
              </a:rPr>
              <a:t>podmetanje</a:t>
            </a:r>
            <a:r>
              <a:rPr lang="bs-Latn-BA" i="1" dirty="0" smtClean="0">
                <a:latin typeface="Times New Roman" pitchFamily="18" charset="0"/>
                <a:cs typeface="Times New Roman" pitchFamily="18" charset="0"/>
              </a:rPr>
              <a:t> </a:t>
            </a:r>
            <a:r>
              <a:rPr lang="bs-Latn-BA" b="1" i="1" dirty="0" smtClean="0">
                <a:latin typeface="Times New Roman" pitchFamily="18" charset="0"/>
                <a:cs typeface="Times New Roman" pitchFamily="18" charset="0"/>
              </a:rPr>
              <a:t>noge</a:t>
            </a:r>
            <a:r>
              <a:rPr lang="bs-Latn-BA" i="1" dirty="0" smtClean="0">
                <a:latin typeface="Times New Roman" pitchFamily="18" charset="0"/>
                <a:cs typeface="Times New Roman" pitchFamily="18" charset="0"/>
              </a:rPr>
              <a:t>«, »</a:t>
            </a:r>
            <a:r>
              <a:rPr lang="bs-Latn-BA" b="1" i="1" dirty="0" smtClean="0">
                <a:latin typeface="Times New Roman" pitchFamily="18" charset="0"/>
                <a:cs typeface="Times New Roman" pitchFamily="18" charset="0"/>
              </a:rPr>
              <a:t>izvlačenje asure</a:t>
            </a:r>
            <a:r>
              <a:rPr lang="bs-Latn-BA" i="1" dirty="0" smtClean="0">
                <a:latin typeface="Times New Roman" pitchFamily="18" charset="0"/>
                <a:cs typeface="Times New Roman" pitchFamily="18" charset="0"/>
              </a:rPr>
              <a:t>«, »</a:t>
            </a:r>
            <a:r>
              <a:rPr lang="bs-Latn-BA" b="1" i="1" dirty="0" smtClean="0">
                <a:latin typeface="Times New Roman" pitchFamily="18" charset="0"/>
                <a:cs typeface="Times New Roman" pitchFamily="18" charset="0"/>
              </a:rPr>
              <a:t>lomljenje vrata</a:t>
            </a:r>
            <a:r>
              <a:rPr lang="bs-Latn-BA" i="1" dirty="0" smtClean="0">
                <a:latin typeface="Times New Roman" pitchFamily="18" charset="0"/>
                <a:cs typeface="Times New Roman" pitchFamily="18" charset="0"/>
              </a:rPr>
              <a:t>« — ja sve to uvek zamišljam negde daleko od sebe, izvan sveta u kome živim, negde u nekoj dalekoj prošlosti ili još daljoj budućnosti</a:t>
            </a:r>
            <a:r>
              <a:rPr lang="bs-Latn-BA" dirty="0" smtClean="0">
                <a:latin typeface="Times New Roman" pitchFamily="18" charset="0"/>
                <a:cs typeface="Times New Roman" pitchFamily="18" charset="0"/>
              </a:rPr>
              <a:t> (2014: 50). </a:t>
            </a:r>
            <a:endParaRPr lang="hr-HR"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9D2C864-9362-43C7-A136-D9C41D93A96D}"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36912"/>
            <a:ext cx="8229600" cy="1575048"/>
          </a:xfrm>
        </p:spPr>
        <p:txBody>
          <a:bodyPr>
            <a:normAutofit/>
          </a:bodyPr>
          <a:lstStyle/>
          <a:p>
            <a:pPr algn="ctr"/>
            <a:r>
              <a:rPr lang="hr-BA" dirty="0" smtClean="0">
                <a:latin typeface="Times New Roman" pitchFamily="18" charset="0"/>
                <a:cs typeface="Times New Roman" pitchFamily="18" charset="0"/>
              </a:rPr>
              <a:t>Morfo – sintaktička podjela frazema</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5720" y="142852"/>
            <a:ext cx="8715436" cy="6000792"/>
          </a:xfrm>
        </p:spPr>
        <p:txBody>
          <a:bodyPr>
            <a:normAutofit/>
          </a:bodyPr>
          <a:lstStyle/>
          <a:p>
            <a:pPr algn="l"/>
            <a:r>
              <a:rPr lang="hr-HR" sz="2200" b="1" dirty="0" smtClean="0">
                <a:solidFill>
                  <a:schemeClr val="tx1"/>
                </a:solidFill>
                <a:effectLst/>
                <a:latin typeface="Times New Roman" pitchFamily="18" charset="0"/>
                <a:cs typeface="Times New Roman" pitchFamily="18" charset="0"/>
              </a:rPr>
              <a:t>Frazemi ispod nivoa rečenice</a:t>
            </a:r>
            <a:r>
              <a:rPr lang="hr-HR" sz="2400" b="1" dirty="0" smtClean="0">
                <a:solidFill>
                  <a:schemeClr val="tx1"/>
                </a:solidFill>
                <a:effectLst/>
                <a:latin typeface="Times New Roman" pitchFamily="18" charset="0"/>
                <a:cs typeface="Times New Roman" pitchFamily="18" charset="0"/>
              </a:rPr>
              <a:t>:</a:t>
            </a:r>
            <a:r>
              <a:rPr lang="hr-HR" sz="2200" b="1" dirty="0" smtClean="0">
                <a:solidFill>
                  <a:schemeClr val="tx1"/>
                </a:solidFill>
                <a:effectLst/>
                <a:latin typeface="Times New Roman" pitchFamily="18" charset="0"/>
                <a:cs typeface="Times New Roman" pitchFamily="18" charset="0"/>
              </a:rPr>
              <a:t/>
            </a:r>
            <a:br>
              <a:rPr lang="hr-HR" sz="2200" b="1" dirty="0" smtClean="0">
                <a:solidFill>
                  <a:schemeClr val="tx1"/>
                </a:solidFill>
                <a:effectLst/>
                <a:latin typeface="Times New Roman" pitchFamily="18" charset="0"/>
                <a:cs typeface="Times New Roman" pitchFamily="18" charset="0"/>
              </a:rPr>
            </a:br>
            <a:r>
              <a:rPr lang="hr-HR" sz="2200" dirty="0" smtClean="0">
                <a:solidFill>
                  <a:schemeClr val="tx1"/>
                </a:solidFill>
                <a:effectLst/>
                <a:latin typeface="Times New Roman" pitchFamily="18" charset="0"/>
                <a:cs typeface="Times New Roman" pitchFamily="18" charset="0"/>
              </a:rPr>
              <a:t/>
            </a:r>
            <a:br>
              <a:rPr lang="hr-HR" sz="220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a) Imenički frazemi (15 primjera)</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npr. </a:t>
            </a:r>
            <a:r>
              <a:rPr lang="hr-HR" sz="2200" b="0" i="1" dirty="0" smtClean="0">
                <a:solidFill>
                  <a:schemeClr val="tx1"/>
                </a:solidFill>
                <a:effectLst/>
                <a:latin typeface="Times New Roman" pitchFamily="18" charset="0"/>
                <a:cs typeface="Times New Roman" pitchFamily="18" charset="0"/>
              </a:rPr>
              <a:t>zlata vrediti, sizifovski posao, kratke pameti</a:t>
            </a:r>
            <a:r>
              <a:rPr lang="hr-HR" sz="2200" b="0" dirty="0" smtClean="0">
                <a:solidFill>
                  <a:schemeClr val="tx1"/>
                </a:solidFill>
                <a:effectLst/>
                <a:latin typeface="Times New Roman" pitchFamily="18" charset="0"/>
                <a:cs typeface="Times New Roman" pitchFamily="18" charset="0"/>
              </a:rPr>
              <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a:t>
            </a:r>
            <a:r>
              <a:rPr lang="bs-Latn-BA" sz="2000" b="0" i="1" dirty="0" smtClean="0">
                <a:solidFill>
                  <a:schemeClr val="tx1"/>
                </a:solidFill>
                <a:effectLst/>
                <a:latin typeface="Times New Roman" pitchFamily="18" charset="0"/>
                <a:cs typeface="Times New Roman" pitchFamily="18" charset="0"/>
              </a:rPr>
              <a:t>Jer, mi rođenu krv prolivamo i, što je gore, mi jedan drugog sudimo, i to</a:t>
            </a:r>
            <a:br>
              <a:rPr lang="bs-Latn-BA" sz="2000" b="0" i="1" dirty="0" smtClean="0">
                <a:solidFill>
                  <a:schemeClr val="tx1"/>
                </a:solidFill>
                <a:effectLst/>
                <a:latin typeface="Times New Roman" pitchFamily="18" charset="0"/>
                <a:cs typeface="Times New Roman" pitchFamily="18" charset="0"/>
              </a:rPr>
            </a:br>
            <a:r>
              <a:rPr lang="bs-Latn-BA" sz="2000" b="0" i="1" dirty="0" smtClean="0">
                <a:solidFill>
                  <a:schemeClr val="tx1"/>
                </a:solidFill>
                <a:effectLst/>
                <a:latin typeface="Times New Roman" pitchFamily="18" charset="0"/>
                <a:cs typeface="Times New Roman" pitchFamily="18" charset="0"/>
              </a:rPr>
              <a:t>     stalno, nepotrebno, bezdušno i besmisleno, </a:t>
            </a:r>
            <a:r>
              <a:rPr lang="bs-Latn-BA" sz="2000" i="1" dirty="0" smtClean="0">
                <a:solidFill>
                  <a:schemeClr val="tx1"/>
                </a:solidFill>
                <a:effectLst/>
                <a:latin typeface="Times New Roman" pitchFamily="18" charset="0"/>
                <a:cs typeface="Times New Roman" pitchFamily="18" charset="0"/>
              </a:rPr>
              <a:t>tvrdim srcem i kratkim razumom</a:t>
            </a:r>
            <a:r>
              <a:rPr lang="bs-Latn-BA" sz="2000" dirty="0" smtClean="0">
                <a:solidFill>
                  <a:schemeClr val="tx1"/>
                </a:solidFill>
                <a:effectLst/>
                <a:latin typeface="Times New Roman" pitchFamily="18" charset="0"/>
                <a:cs typeface="Times New Roman" pitchFamily="18" charset="0"/>
              </a:rPr>
              <a:t>   </a:t>
            </a:r>
            <a:r>
              <a:rPr lang="bs-Latn-BA" sz="2000" b="0" dirty="0" smtClean="0">
                <a:solidFill>
                  <a:schemeClr val="tx1"/>
                </a:solidFill>
                <a:effectLst/>
                <a:latin typeface="Times New Roman" pitchFamily="18" charset="0"/>
                <a:cs typeface="Times New Roman" pitchFamily="18" charset="0"/>
              </a:rPr>
              <a:t/>
            </a:r>
            <a:br>
              <a:rPr lang="bs-Latn-BA" sz="2000" b="0" dirty="0" smtClean="0">
                <a:solidFill>
                  <a:schemeClr val="tx1"/>
                </a:solidFill>
                <a:effectLst/>
                <a:latin typeface="Times New Roman" pitchFamily="18" charset="0"/>
                <a:cs typeface="Times New Roman" pitchFamily="18" charset="0"/>
              </a:rPr>
            </a:br>
            <a:r>
              <a:rPr lang="bs-Latn-BA" sz="2000" b="0" dirty="0" smtClean="0">
                <a:solidFill>
                  <a:schemeClr val="tx1"/>
                </a:solidFill>
                <a:effectLst/>
                <a:latin typeface="Times New Roman" pitchFamily="18" charset="0"/>
                <a:cs typeface="Times New Roman" pitchFamily="18" charset="0"/>
              </a:rPr>
              <a:t>     (2014: 20). </a:t>
            </a: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b) Paralelizmi (5 primjera)</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npr. </a:t>
            </a:r>
            <a:r>
              <a:rPr lang="hr-HR" sz="2200" b="0" i="1" dirty="0" smtClean="0">
                <a:solidFill>
                  <a:schemeClr val="tx1"/>
                </a:solidFill>
                <a:effectLst/>
                <a:latin typeface="Times New Roman" pitchFamily="18" charset="0"/>
                <a:cs typeface="Times New Roman" pitchFamily="18" charset="0"/>
              </a:rPr>
              <a:t>biti i ne biti, kakav-takav, s vremena na vreme</a:t>
            </a: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400" b="0" dirty="0" smtClean="0">
                <a:solidFill>
                  <a:schemeClr val="tx1"/>
                </a:solidFill>
                <a:effectLst/>
                <a:latin typeface="Times New Roman" pitchFamily="18" charset="0"/>
                <a:cs typeface="Times New Roman" pitchFamily="18" charset="0"/>
              </a:rPr>
              <a:t>   </a:t>
            </a:r>
            <a:r>
              <a:rPr lang="hr-HR" sz="2000" b="0" dirty="0" smtClean="0">
                <a:solidFill>
                  <a:schemeClr val="tx1"/>
                </a:solidFill>
                <a:effectLst/>
                <a:latin typeface="Times New Roman" pitchFamily="18" charset="0"/>
                <a:cs typeface="Times New Roman" pitchFamily="18" charset="0"/>
              </a:rPr>
              <a:t> </a:t>
            </a:r>
            <a:r>
              <a:rPr lang="bs-Latn-BA" sz="2000" b="0" dirty="0" smtClean="0">
                <a:solidFill>
                  <a:schemeClr val="tx1"/>
                </a:solidFill>
                <a:effectLst/>
                <a:latin typeface="Times New Roman" pitchFamily="18" charset="0"/>
                <a:cs typeface="Times New Roman" pitchFamily="18" charset="0"/>
              </a:rPr>
              <a:t>[...] </a:t>
            </a:r>
            <a:r>
              <a:rPr lang="bs-Latn-BA" sz="2000" b="0" i="1" dirty="0" smtClean="0">
                <a:solidFill>
                  <a:schemeClr val="tx1"/>
                </a:solidFill>
                <a:effectLst/>
                <a:latin typeface="Times New Roman" pitchFamily="18" charset="0"/>
                <a:cs typeface="Times New Roman" pitchFamily="18" charset="0"/>
              </a:rPr>
              <a:t>tako se mi visoko i </a:t>
            </a:r>
            <a:r>
              <a:rPr lang="bs-Latn-BA" sz="2000" i="1" dirty="0" smtClean="0">
                <a:solidFill>
                  <a:schemeClr val="tx1"/>
                </a:solidFill>
                <a:effectLst/>
                <a:latin typeface="Times New Roman" pitchFamily="18" charset="0"/>
                <a:cs typeface="Times New Roman" pitchFamily="18" charset="0"/>
              </a:rPr>
              <a:t>više-manje</a:t>
            </a:r>
            <a:r>
              <a:rPr lang="bs-Latn-BA" sz="2000" b="0" i="1" dirty="0" smtClean="0">
                <a:solidFill>
                  <a:schemeClr val="tx1"/>
                </a:solidFill>
                <a:effectLst/>
                <a:latin typeface="Times New Roman" pitchFamily="18" charset="0"/>
                <a:cs typeface="Times New Roman" pitchFamily="18" charset="0"/>
              </a:rPr>
              <a:t> netačno uvek izražavamo </a:t>
            </a:r>
            <a:r>
              <a:rPr lang="bs-Latn-BA" sz="2000" b="0" dirty="0" smtClean="0">
                <a:solidFill>
                  <a:schemeClr val="tx1"/>
                </a:solidFill>
                <a:effectLst/>
                <a:latin typeface="Times New Roman" pitchFamily="18" charset="0"/>
                <a:cs typeface="Times New Roman" pitchFamily="18" charset="0"/>
              </a:rPr>
              <a:t>[...] (2014: 177)</a:t>
            </a:r>
            <a:r>
              <a:rPr lang="hr-HR" sz="2000" b="0" dirty="0" smtClean="0">
                <a:solidFill>
                  <a:schemeClr val="tx1"/>
                </a:solidFill>
                <a:effectLst/>
                <a:latin typeface="Times New Roman" pitchFamily="18" charset="0"/>
                <a:cs typeface="Times New Roman" pitchFamily="18" charset="0"/>
              </a:rPr>
              <a:t/>
            </a:r>
            <a:br>
              <a:rPr lang="hr-HR" sz="20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c) Poredbeni frazemi (9 primjera)</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npr. </a:t>
            </a:r>
            <a:r>
              <a:rPr lang="hr-HR" sz="2200" b="0" i="1" dirty="0" smtClean="0">
                <a:solidFill>
                  <a:schemeClr val="tx1"/>
                </a:solidFill>
                <a:effectLst/>
                <a:latin typeface="Times New Roman" pitchFamily="18" charset="0"/>
                <a:cs typeface="Times New Roman" pitchFamily="18" charset="0"/>
              </a:rPr>
              <a:t>pasti kao pokošen, kao od majke rođen, kititi nekog kao  </a:t>
            </a:r>
            <a:br>
              <a:rPr lang="hr-HR" sz="2200" b="0" i="1" dirty="0" smtClean="0">
                <a:solidFill>
                  <a:schemeClr val="tx1"/>
                </a:solidFill>
                <a:effectLst/>
                <a:latin typeface="Times New Roman" pitchFamily="18" charset="0"/>
                <a:cs typeface="Times New Roman" pitchFamily="18" charset="0"/>
              </a:rPr>
            </a:br>
            <a:r>
              <a:rPr lang="hr-HR" sz="2200" b="0" i="1" dirty="0" smtClean="0">
                <a:solidFill>
                  <a:schemeClr val="tx1"/>
                </a:solidFill>
                <a:effectLst/>
                <a:latin typeface="Times New Roman" pitchFamily="18" charset="0"/>
                <a:cs typeface="Times New Roman" pitchFamily="18" charset="0"/>
              </a:rPr>
              <a:t>            novogodišnju jelku</a:t>
            </a:r>
            <a:r>
              <a:rPr lang="hr-HR" sz="2200" b="0" dirty="0" smtClean="0">
                <a:solidFill>
                  <a:schemeClr val="tx1"/>
                </a:solidFill>
                <a:effectLst/>
                <a:latin typeface="Times New Roman" pitchFamily="18" charset="0"/>
                <a:cs typeface="Times New Roman" pitchFamily="18" charset="0"/>
              </a:rPr>
              <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a:t>
            </a:r>
            <a:r>
              <a:rPr lang="bs-Latn-BA" sz="2200" b="0" i="1" dirty="0" smtClean="0">
                <a:solidFill>
                  <a:schemeClr val="tx1"/>
                </a:solidFill>
                <a:effectLst/>
                <a:latin typeface="Times New Roman" pitchFamily="18" charset="0"/>
                <a:cs typeface="Times New Roman" pitchFamily="18" charset="0"/>
              </a:rPr>
              <a:t>Ali zato osećanje prolaznosti sve više prožima celo moje biće,</a:t>
            </a:r>
            <a:br>
              <a:rPr lang="bs-Latn-BA" sz="2200" b="0" i="1" dirty="0" smtClean="0">
                <a:solidFill>
                  <a:schemeClr val="tx1"/>
                </a:solidFill>
                <a:effectLst/>
                <a:latin typeface="Times New Roman" pitchFamily="18" charset="0"/>
                <a:cs typeface="Times New Roman" pitchFamily="18" charset="0"/>
              </a:rPr>
            </a:br>
            <a:r>
              <a:rPr lang="bs-Latn-BA" sz="2200" b="0" i="1" dirty="0" smtClean="0">
                <a:solidFill>
                  <a:schemeClr val="tx1"/>
                </a:solidFill>
                <a:effectLst/>
                <a:latin typeface="Times New Roman" pitchFamily="18" charset="0"/>
                <a:cs typeface="Times New Roman" pitchFamily="18" charset="0"/>
              </a:rPr>
              <a:t>    </a:t>
            </a:r>
            <a:r>
              <a:rPr lang="bs-Latn-BA" sz="2200" i="1" dirty="0" smtClean="0">
                <a:solidFill>
                  <a:schemeClr val="tx1"/>
                </a:solidFill>
                <a:effectLst/>
                <a:latin typeface="Times New Roman" pitchFamily="18" charset="0"/>
                <a:cs typeface="Times New Roman" pitchFamily="18" charset="0"/>
              </a:rPr>
              <a:t>hara u meni kao zaraza</a:t>
            </a:r>
            <a:r>
              <a:rPr lang="bs-Latn-BA" sz="2200" dirty="0" smtClean="0">
                <a:solidFill>
                  <a:schemeClr val="tx1"/>
                </a:solidFill>
                <a:effectLst/>
                <a:latin typeface="Times New Roman" pitchFamily="18" charset="0"/>
                <a:cs typeface="Times New Roman" pitchFamily="18" charset="0"/>
              </a:rPr>
              <a:t> </a:t>
            </a:r>
            <a:r>
              <a:rPr lang="bs-Latn-BA" sz="2200" b="0" dirty="0" smtClean="0">
                <a:solidFill>
                  <a:schemeClr val="tx1"/>
                </a:solidFill>
                <a:effectLst/>
                <a:latin typeface="Times New Roman" pitchFamily="18" charset="0"/>
                <a:cs typeface="Times New Roman" pitchFamily="18" charset="0"/>
              </a:rPr>
              <a:t>(2014: 18).</a:t>
            </a:r>
            <a:endParaRPr lang="de-DE" sz="2200" dirty="0">
              <a:solidFill>
                <a:schemeClr val="tx1"/>
              </a:solidFill>
              <a:effectLst/>
              <a:latin typeface="Times New Roman" pitchFamily="18" charset="0"/>
              <a:cs typeface="Times New Roman" pitchFamily="18" charset="0"/>
            </a:endParaRPr>
          </a:p>
        </p:txBody>
      </p:sp>
      <p:sp>
        <p:nvSpPr>
          <p:cNvPr id="4" name="Foliennummernplatzhalter 3"/>
          <p:cNvSpPr>
            <a:spLocks noGrp="1"/>
          </p:cNvSpPr>
          <p:nvPr>
            <p:ph type="sldNum" sz="quarter" idx="12"/>
          </p:nvPr>
        </p:nvSpPr>
        <p:spPr/>
        <p:txBody>
          <a:bodyPr/>
          <a:lstStyle/>
          <a:p>
            <a:fld id="{B9D2C864-9362-43C7-A136-D9C41D93A96D}" type="slidenum">
              <a:rPr lang="en-US" smtClean="0"/>
              <a:pPr/>
              <a:t>33</a:t>
            </a:fld>
            <a:endParaRPr lang="en-US"/>
          </a:p>
        </p:txBody>
      </p:sp>
    </p:spTree>
    <p:extLst>
      <p:ext uri="{BB962C8B-B14F-4D97-AF65-F5344CB8AC3E}">
        <p14:creationId xmlns="" xmlns:p14="http://schemas.microsoft.com/office/powerpoint/2010/main" val="34987655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4234" y="153749"/>
            <a:ext cx="8004517" cy="6530272"/>
          </a:xfrm>
        </p:spPr>
        <p:txBody>
          <a:bodyPr/>
          <a:lstStyle/>
          <a:p>
            <a:r>
              <a:rPr lang="hr-HR" sz="2200" b="0" dirty="0" smtClean="0">
                <a:solidFill>
                  <a:schemeClr val="tx1"/>
                </a:solidFill>
                <a:effectLst/>
                <a:latin typeface="Times New Roman" pitchFamily="18" charset="0"/>
                <a:cs typeface="Times New Roman" pitchFamily="18" charset="0"/>
              </a:rPr>
              <a:t>d) Glagolski frazemi (53 primjera)</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npr. </a:t>
            </a:r>
            <a:r>
              <a:rPr lang="hr-HR" sz="2200" b="0" i="1" dirty="0" smtClean="0">
                <a:solidFill>
                  <a:schemeClr val="tx1"/>
                </a:solidFill>
                <a:effectLst/>
                <a:latin typeface="Times New Roman" pitchFamily="18" charset="0"/>
                <a:cs typeface="Times New Roman" pitchFamily="18" charset="0"/>
              </a:rPr>
              <a:t>zaći u godine, vezati tugu za srce, platiti cijenu, provlačiti   </a:t>
            </a:r>
            <a:br>
              <a:rPr lang="hr-HR" sz="2200" b="0" i="1" dirty="0" smtClean="0">
                <a:solidFill>
                  <a:schemeClr val="tx1"/>
                </a:solidFill>
                <a:effectLst/>
                <a:latin typeface="Times New Roman" pitchFamily="18" charset="0"/>
                <a:cs typeface="Times New Roman" pitchFamily="18" charset="0"/>
              </a:rPr>
            </a:br>
            <a:r>
              <a:rPr lang="hr-HR" sz="2200" b="0" i="1" dirty="0" smtClean="0">
                <a:solidFill>
                  <a:schemeClr val="tx1"/>
                </a:solidFill>
                <a:effectLst/>
                <a:latin typeface="Times New Roman" pitchFamily="18" charset="0"/>
                <a:cs typeface="Times New Roman" pitchFamily="18" charset="0"/>
              </a:rPr>
              <a:t>            kroz iglene uši, držati jezik za zubima</a:t>
            </a:r>
            <a:r>
              <a:rPr lang="hr-HR" sz="2200" b="0" dirty="0" smtClean="0">
                <a:solidFill>
                  <a:schemeClr val="tx1"/>
                </a:solidFill>
                <a:effectLst/>
                <a:latin typeface="Times New Roman" pitchFamily="18" charset="0"/>
                <a:cs typeface="Times New Roman" pitchFamily="18" charset="0"/>
              </a:rPr>
              <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a:t>
            </a:r>
            <a:r>
              <a:rPr lang="bs-Latn-BA" sz="2400" b="0" i="1" dirty="0" smtClean="0">
                <a:solidFill>
                  <a:schemeClr val="tx1"/>
                </a:solidFill>
                <a:effectLst/>
                <a:latin typeface="Times New Roman" pitchFamily="18" charset="0"/>
                <a:cs typeface="Times New Roman" pitchFamily="18" charset="0"/>
              </a:rPr>
              <a:t>Kod prvog polaganja može i sreća da pomogne, mogu i ljudi </a:t>
            </a:r>
            <a:r>
              <a:rPr lang="bs-Latn-BA" sz="2400" i="1" dirty="0" smtClean="0">
                <a:solidFill>
                  <a:schemeClr val="tx1"/>
                </a:solidFill>
                <a:effectLst/>
                <a:latin typeface="Times New Roman" pitchFamily="18" charset="0"/>
                <a:cs typeface="Times New Roman" pitchFamily="18" charset="0"/>
              </a:rPr>
              <a:t>kroz prste da progledaju</a:t>
            </a:r>
            <a:r>
              <a:rPr lang="bs-Latn-BA" sz="2400" b="0" i="1" dirty="0" smtClean="0">
                <a:solidFill>
                  <a:schemeClr val="tx1"/>
                </a:solidFill>
                <a:effectLst/>
                <a:latin typeface="Times New Roman" pitchFamily="18" charset="0"/>
                <a:cs typeface="Times New Roman" pitchFamily="18" charset="0"/>
              </a:rPr>
              <a:t>, ali kod drugog – ničeg od svega toga </a:t>
            </a:r>
            <a:r>
              <a:rPr lang="bs-Latn-BA" sz="2400" b="0" dirty="0" smtClean="0">
                <a:solidFill>
                  <a:schemeClr val="tx1"/>
                </a:solidFill>
                <a:effectLst/>
                <a:latin typeface="Times New Roman" pitchFamily="18" charset="0"/>
                <a:cs typeface="Times New Roman" pitchFamily="18" charset="0"/>
              </a:rPr>
              <a:t>(2014: 35).</a:t>
            </a: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e) Prijedložni frazemi (16 primjera)</a:t>
            </a:r>
            <a:br>
              <a:rPr lang="hr-HR" sz="2200" b="0" dirty="0" smtClean="0">
                <a:solidFill>
                  <a:schemeClr val="tx1"/>
                </a:solidFill>
                <a:effectLst/>
                <a:latin typeface="Times New Roman" pitchFamily="18" charset="0"/>
                <a:cs typeface="Times New Roman" pitchFamily="18" charset="0"/>
              </a:rPr>
            </a:br>
            <a:r>
              <a:rPr lang="hr-HR" sz="2200" b="0" dirty="0" smtClean="0">
                <a:solidFill>
                  <a:schemeClr val="tx1"/>
                </a:solidFill>
                <a:effectLst/>
                <a:latin typeface="Times New Roman" pitchFamily="18" charset="0"/>
                <a:cs typeface="Times New Roman" pitchFamily="18" charset="0"/>
              </a:rPr>
              <a:t>    npr. </a:t>
            </a:r>
            <a:r>
              <a:rPr lang="hr-HR" sz="2200" b="0" i="1" dirty="0" smtClean="0">
                <a:solidFill>
                  <a:schemeClr val="tx1"/>
                </a:solidFill>
                <a:effectLst/>
                <a:latin typeface="Times New Roman" pitchFamily="18" charset="0"/>
                <a:cs typeface="Times New Roman" pitchFamily="18" charset="0"/>
              </a:rPr>
              <a:t>na prvi pogled, na mahove, u krajnjoj liniji, sa pola srca</a:t>
            </a:r>
            <a:br>
              <a:rPr lang="hr-HR" sz="2200" b="0" i="1" dirty="0" smtClean="0">
                <a:solidFill>
                  <a:schemeClr val="tx1"/>
                </a:solidFill>
                <a:effectLst/>
                <a:latin typeface="Times New Roman" pitchFamily="18" charset="0"/>
                <a:cs typeface="Times New Roman" pitchFamily="18" charset="0"/>
              </a:rPr>
            </a:br>
            <a:r>
              <a:rPr lang="hr-HR" sz="2400" b="0" dirty="0" smtClean="0">
                <a:solidFill>
                  <a:schemeClr val="tx1"/>
                </a:solidFill>
                <a:effectLst/>
                <a:latin typeface="Times New Roman" pitchFamily="18" charset="0"/>
                <a:cs typeface="Times New Roman" pitchFamily="18" charset="0"/>
              </a:rPr>
              <a:t/>
            </a:r>
            <a:br>
              <a:rPr lang="hr-HR" sz="2400" b="0" dirty="0" smtClean="0">
                <a:solidFill>
                  <a:schemeClr val="tx1"/>
                </a:solidFill>
                <a:effectLst/>
                <a:latin typeface="Times New Roman" pitchFamily="18" charset="0"/>
                <a:cs typeface="Times New Roman" pitchFamily="18" charset="0"/>
              </a:rPr>
            </a:br>
            <a:r>
              <a:rPr lang="hr-HR" sz="2400" b="0" dirty="0" smtClean="0">
                <a:solidFill>
                  <a:schemeClr val="tx1"/>
                </a:solidFill>
                <a:effectLst/>
                <a:latin typeface="Times New Roman" pitchFamily="18" charset="0"/>
                <a:cs typeface="Times New Roman" pitchFamily="18" charset="0"/>
              </a:rPr>
              <a:t> </a:t>
            </a:r>
            <a:r>
              <a:rPr lang="bs-Latn-BA" sz="2400" b="0" dirty="0" smtClean="0">
                <a:solidFill>
                  <a:schemeClr val="tx1"/>
                </a:solidFill>
                <a:effectLst/>
                <a:latin typeface="Times New Roman" pitchFamily="18" charset="0"/>
                <a:cs typeface="Times New Roman" pitchFamily="18" charset="0"/>
              </a:rPr>
              <a:t>[...] </a:t>
            </a:r>
            <a:r>
              <a:rPr lang="bs-Latn-BA" sz="2400" b="0" i="1" dirty="0" smtClean="0">
                <a:solidFill>
                  <a:schemeClr val="tx1"/>
                </a:solidFill>
                <a:effectLst/>
                <a:latin typeface="Times New Roman" pitchFamily="18" charset="0"/>
                <a:cs typeface="Times New Roman" pitchFamily="18" charset="0"/>
              </a:rPr>
              <a:t>da ih ocenjuju, da im sude, tu </a:t>
            </a:r>
            <a:r>
              <a:rPr lang="bs-Latn-BA" sz="2400" i="1" dirty="0" smtClean="0">
                <a:solidFill>
                  <a:schemeClr val="tx1"/>
                </a:solidFill>
                <a:effectLst/>
                <a:latin typeface="Times New Roman" pitchFamily="18" charset="0"/>
                <a:cs typeface="Times New Roman" pitchFamily="18" charset="0"/>
              </a:rPr>
              <a:t>na licu mesta</a:t>
            </a:r>
            <a:r>
              <a:rPr lang="bs-Latn-BA" sz="2400" b="0" i="1" dirty="0" smtClean="0">
                <a:solidFill>
                  <a:schemeClr val="tx1"/>
                </a:solidFill>
                <a:effectLst/>
                <a:latin typeface="Times New Roman" pitchFamily="18" charset="0"/>
                <a:cs typeface="Times New Roman" pitchFamily="18" charset="0"/>
              </a:rPr>
              <a:t>, </a:t>
            </a:r>
            <a:r>
              <a:rPr lang="bs-Latn-BA" sz="2400" i="1" dirty="0" smtClean="0">
                <a:solidFill>
                  <a:schemeClr val="tx1"/>
                </a:solidFill>
                <a:effectLst/>
                <a:latin typeface="Times New Roman" pitchFamily="18" charset="0"/>
                <a:cs typeface="Times New Roman" pitchFamily="18" charset="0"/>
              </a:rPr>
              <a:t>po skraćenom postupku</a:t>
            </a:r>
            <a:r>
              <a:rPr lang="bs-Latn-BA" sz="2400" b="0" i="1" dirty="0" smtClean="0">
                <a:solidFill>
                  <a:schemeClr val="tx1"/>
                </a:solidFill>
                <a:effectLst/>
                <a:latin typeface="Times New Roman" pitchFamily="18" charset="0"/>
                <a:cs typeface="Times New Roman" pitchFamily="18" charset="0"/>
              </a:rPr>
              <a:t>, bez mogućnosti odbrane i bez prava žalbe</a:t>
            </a:r>
            <a:r>
              <a:rPr lang="bs-Latn-BA" sz="2400" b="0" dirty="0" smtClean="0">
                <a:solidFill>
                  <a:schemeClr val="tx1"/>
                </a:solidFill>
                <a:effectLst/>
                <a:latin typeface="Times New Roman" pitchFamily="18" charset="0"/>
                <a:cs typeface="Times New Roman" pitchFamily="18" charset="0"/>
              </a:rPr>
              <a:t> (2014: 110)</a:t>
            </a:r>
            <a:r>
              <a:rPr lang="hr-HR" sz="2000" dirty="0" smtClean="0">
                <a:latin typeface="Times New Roman" pitchFamily="18" charset="0"/>
                <a:cs typeface="Times New Roman" pitchFamily="18" charset="0"/>
              </a:rPr>
              <a:t/>
            </a:r>
            <a:br>
              <a:rPr lang="hr-HR" sz="2000" dirty="0" smtClean="0">
                <a:latin typeface="Times New Roman" pitchFamily="18" charset="0"/>
                <a:cs typeface="Times New Roman" pitchFamily="18" charset="0"/>
              </a:rPr>
            </a:br>
            <a:r>
              <a:rPr lang="hr-HR" sz="2200" dirty="0" smtClean="0">
                <a:latin typeface="Times New Roman" pitchFamily="18" charset="0"/>
                <a:cs typeface="Times New Roman" pitchFamily="18" charset="0"/>
              </a:rPr>
              <a:t/>
            </a:r>
            <a:br>
              <a:rPr lang="hr-HR" sz="2200" dirty="0" smtClean="0">
                <a:latin typeface="Times New Roman" pitchFamily="18" charset="0"/>
                <a:cs typeface="Times New Roman" pitchFamily="18" charset="0"/>
              </a:rPr>
            </a:br>
            <a:endParaRPr lang="de-DE" sz="2200" dirty="0">
              <a:latin typeface="Times New Roman" pitchFamily="18" charset="0"/>
              <a:cs typeface="Times New Roman" pitchFamily="18" charset="0"/>
            </a:endParaRPr>
          </a:p>
        </p:txBody>
      </p:sp>
      <p:sp>
        <p:nvSpPr>
          <p:cNvPr id="4" name="Foliennummernplatzhalter 3"/>
          <p:cNvSpPr>
            <a:spLocks noGrp="1"/>
          </p:cNvSpPr>
          <p:nvPr>
            <p:ph type="sldNum" sz="quarter" idx="12"/>
          </p:nvPr>
        </p:nvSpPr>
        <p:spPr/>
        <p:txBody>
          <a:bodyPr/>
          <a:lstStyle/>
          <a:p>
            <a:fld id="{B9D2C864-9362-43C7-A136-D9C41D93A96D}" type="slidenum">
              <a:rPr lang="en-US" smtClean="0"/>
              <a:pPr/>
              <a:t>34</a:t>
            </a:fld>
            <a:endParaRPr lang="en-US"/>
          </a:p>
        </p:txBody>
      </p:sp>
    </p:spTree>
    <p:extLst>
      <p:ext uri="{BB962C8B-B14F-4D97-AF65-F5344CB8AC3E}">
        <p14:creationId xmlns="" xmlns:p14="http://schemas.microsoft.com/office/powerpoint/2010/main" val="34987655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BA"/>
          </a:p>
        </p:txBody>
      </p:sp>
      <p:graphicFrame>
        <p:nvGraphicFramePr>
          <p:cNvPr id="12" name="Chart 11"/>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1033" name="Rectangle 9"/>
          <p:cNvSpPr>
            <a:spLocks noChangeArrowheads="1"/>
          </p:cNvSpPr>
          <p:nvPr/>
        </p:nvSpPr>
        <p:spPr bwMode="auto">
          <a:xfrm>
            <a:off x="0" y="3686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r-Latn-C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609427" cy="5767754"/>
          </a:xfrm>
        </p:spPr>
        <p:txBody>
          <a:bodyPr>
            <a:normAutofit/>
          </a:bodyPr>
          <a:lstStyle/>
          <a:p>
            <a:pPr>
              <a:buNone/>
            </a:pPr>
            <a:r>
              <a:rPr lang="bs-Latn-BA" sz="2000" b="1" dirty="0" smtClean="0">
                <a:latin typeface="Times New Roman" pitchFamily="18" charset="0"/>
                <a:cs typeface="Times New Roman" pitchFamily="18" charset="0"/>
              </a:rPr>
              <a:t>Frazemi na nivou rečenice:</a:t>
            </a:r>
          </a:p>
          <a:p>
            <a:pPr>
              <a:buNone/>
            </a:pPr>
            <a:endParaRPr lang="bs-Latn-BA" sz="2000" b="1" dirty="0" smtClean="0">
              <a:latin typeface="Times New Roman" pitchFamily="18" charset="0"/>
              <a:cs typeface="Times New Roman" pitchFamily="18" charset="0"/>
            </a:endParaRPr>
          </a:p>
          <a:p>
            <a:pPr>
              <a:buNone/>
            </a:pPr>
            <a:r>
              <a:rPr lang="bs-Latn-BA" sz="2000" dirty="0" smtClean="0">
                <a:latin typeface="Times New Roman" pitchFamily="18" charset="0"/>
                <a:cs typeface="Times New Roman" pitchFamily="18" charset="0"/>
              </a:rPr>
              <a:t>Poslovice (4 primjera)</a:t>
            </a:r>
          </a:p>
          <a:p>
            <a:pPr>
              <a:buNone/>
            </a:pPr>
            <a:endParaRPr lang="bs-Latn-BA" sz="2000" dirty="0" smtClean="0">
              <a:latin typeface="Times New Roman" pitchFamily="18" charset="0"/>
              <a:cs typeface="Times New Roman" pitchFamily="18" charset="0"/>
            </a:endParaRPr>
          </a:p>
          <a:p>
            <a:pPr>
              <a:buNone/>
            </a:pPr>
            <a:r>
              <a:rPr lang="bs-Latn-BA" sz="2000" i="1" dirty="0" smtClean="0">
                <a:latin typeface="Times New Roman" pitchFamily="18" charset="0"/>
                <a:cs typeface="Times New Roman" pitchFamily="18" charset="0"/>
              </a:rPr>
              <a:t>	Kad prestanemo da se igramo, kad pod uticajem godina zamre u nama potreba za igrom i vera u istinitost i 'stvarnost' igre (</a:t>
            </a:r>
            <a:r>
              <a:rPr lang="bs-Latn-BA" sz="2000" b="1" i="1" dirty="0" smtClean="0">
                <a:latin typeface="Times New Roman" pitchFamily="18" charset="0"/>
                <a:cs typeface="Times New Roman" pitchFamily="18" charset="0"/>
              </a:rPr>
              <a:t>Star pas za igru ne mari</a:t>
            </a:r>
            <a:r>
              <a:rPr lang="bs-Latn-BA" sz="2000" i="1" dirty="0" smtClean="0">
                <a:latin typeface="Times New Roman" pitchFamily="18" charset="0"/>
                <a:cs typeface="Times New Roman" pitchFamily="18" charset="0"/>
              </a:rPr>
              <a:t>, kaže poslovica), tada</a:t>
            </a:r>
            <a:r>
              <a:rPr lang="bs-Latn-BA" sz="2000" dirty="0" smtClean="0">
                <a:latin typeface="Times New Roman" pitchFamily="18" charset="0"/>
                <a:cs typeface="Times New Roman" pitchFamily="18" charset="0"/>
              </a:rPr>
              <a:t> [...] (2014: 176).</a:t>
            </a:r>
          </a:p>
          <a:p>
            <a:pPr>
              <a:buNone/>
            </a:pPr>
            <a:endParaRPr lang="bs-Latn-BA" sz="2000" dirty="0" smtClean="0">
              <a:latin typeface="Times New Roman" pitchFamily="18" charset="0"/>
              <a:cs typeface="Times New Roman" pitchFamily="18" charset="0"/>
            </a:endParaRPr>
          </a:p>
          <a:p>
            <a:pPr>
              <a:buNone/>
            </a:pPr>
            <a:r>
              <a:rPr lang="bs-Latn-BA" sz="2000" dirty="0" smtClean="0">
                <a:latin typeface="Times New Roman" pitchFamily="18" charset="0"/>
                <a:cs typeface="Times New Roman" pitchFamily="18" charset="0"/>
              </a:rPr>
              <a:t> 	</a:t>
            </a:r>
            <a:r>
              <a:rPr lang="bs-Latn-BA" sz="2000" i="1" dirty="0" smtClean="0">
                <a:latin typeface="Times New Roman" pitchFamily="18" charset="0"/>
                <a:cs typeface="Times New Roman" pitchFamily="18" charset="0"/>
              </a:rPr>
              <a:t>Tvoje dobro nije sklonjeno ni zaštićeno, kao građansko imanje. (</a:t>
            </a:r>
            <a:r>
              <a:rPr lang="bs-Latn-BA" sz="2000" b="1" i="1" dirty="0" smtClean="0">
                <a:latin typeface="Times New Roman" pitchFamily="18" charset="0"/>
                <a:cs typeface="Times New Roman" pitchFamily="18" charset="0"/>
              </a:rPr>
              <a:t>Brodi u portu, soldi na kontu</a:t>
            </a:r>
            <a:r>
              <a:rPr lang="bs-Latn-BA" sz="2000" i="1" dirty="0" smtClean="0">
                <a:latin typeface="Times New Roman" pitchFamily="18" charset="0"/>
                <a:cs typeface="Times New Roman" pitchFamily="18" charset="0"/>
              </a:rPr>
              <a:t> – govorili su stari Dubrovčani.) Naprotiv, ono je nezbrinuto, izloženo nepredvidljivim opasnostima</a:t>
            </a:r>
            <a:r>
              <a:rPr lang="bs-Latn-BA" sz="2000" dirty="0" smtClean="0">
                <a:latin typeface="Times New Roman" pitchFamily="18" charset="0"/>
                <a:cs typeface="Times New Roman" pitchFamily="18" charset="0"/>
              </a:rPr>
              <a:t> [...] (2014: 197). </a:t>
            </a:r>
          </a:p>
          <a:p>
            <a:pPr>
              <a:buNone/>
            </a:pPr>
            <a:endParaRPr lang="bs-Latn-BA" sz="2000" dirty="0" smtClean="0">
              <a:latin typeface="Times New Roman" pitchFamily="18" charset="0"/>
              <a:cs typeface="Times New Roman" pitchFamily="18" charset="0"/>
            </a:endParaRPr>
          </a:p>
          <a:p>
            <a:pPr>
              <a:buNone/>
            </a:pPr>
            <a:r>
              <a:rPr lang="bs-Latn-BA" sz="2000" b="1" i="1" dirty="0" smtClean="0">
                <a:latin typeface="Times New Roman" pitchFamily="18" charset="0"/>
                <a:cs typeface="Times New Roman" pitchFamily="18" charset="0"/>
              </a:rPr>
              <a:t>	Dobar čovjek, magarcu brat</a:t>
            </a:r>
            <a:r>
              <a:rPr lang="bs-Latn-BA" sz="2000" dirty="0" smtClean="0">
                <a:latin typeface="Times New Roman" pitchFamily="18" charset="0"/>
                <a:cs typeface="Times New Roman" pitchFamily="18" charset="0"/>
              </a:rPr>
              <a:t> (2014: 408). </a:t>
            </a:r>
          </a:p>
          <a:p>
            <a:pPr>
              <a:buNone/>
            </a:pPr>
            <a:endParaRPr lang="bs-Latn-BA" sz="2000" dirty="0" smtClean="0">
              <a:latin typeface="Times New Roman" pitchFamily="18" charset="0"/>
              <a:cs typeface="Times New Roman" pitchFamily="18" charset="0"/>
            </a:endParaRPr>
          </a:p>
          <a:p>
            <a:pPr>
              <a:buNone/>
            </a:pPr>
            <a:r>
              <a:rPr lang="bs-Latn-BA" sz="2000" i="1" dirty="0" smtClean="0">
                <a:latin typeface="Times New Roman" pitchFamily="18" charset="0"/>
                <a:cs typeface="Times New Roman" pitchFamily="18" charset="0"/>
              </a:rPr>
              <a:t>	Reči su za pisca kao vatra i voda u onoj poslovici: </a:t>
            </a:r>
            <a:r>
              <a:rPr lang="bs-Latn-BA" sz="2000" b="1" i="1" dirty="0" smtClean="0">
                <a:latin typeface="Times New Roman" pitchFamily="18" charset="0"/>
                <a:cs typeface="Times New Roman" pitchFamily="18" charset="0"/>
              </a:rPr>
              <a:t>dobre sluge, ali zli gospodari</a:t>
            </a:r>
            <a:r>
              <a:rPr lang="bs-Latn-BA" sz="2000" dirty="0" smtClean="0">
                <a:latin typeface="Times New Roman" pitchFamily="18" charset="0"/>
                <a:cs typeface="Times New Roman" pitchFamily="18" charset="0"/>
              </a:rPr>
              <a:t> (2014: 203). </a:t>
            </a:r>
          </a:p>
          <a:p>
            <a:pPr>
              <a:buNone/>
            </a:pPr>
            <a:endParaRPr lang="bs-Latn-BA" sz="25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9D2C864-9362-43C7-A136-D9C41D93A96D}"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83976"/>
          </a:xfrm>
        </p:spPr>
        <p:txBody>
          <a:bodyPr>
            <a:normAutofit fontScale="77500" lnSpcReduction="20000"/>
          </a:bodyPr>
          <a:lstStyle/>
          <a:p>
            <a:endParaRPr lang="hr-BA" dirty="0" smtClean="0"/>
          </a:p>
          <a:p>
            <a:r>
              <a:rPr lang="hr-BA" sz="3100" dirty="0" smtClean="0">
                <a:latin typeface="Times New Roman" pitchFamily="18" charset="0"/>
                <a:cs typeface="Times New Roman" pitchFamily="18" charset="0"/>
              </a:rPr>
              <a:t>12 podgrupa frazema:</a:t>
            </a:r>
          </a:p>
          <a:p>
            <a:pPr lvl="2">
              <a:buFont typeface="Arial" pitchFamily="34" charset="0"/>
              <a:buChar char="•"/>
            </a:pPr>
            <a:endParaRPr lang="hr-BA" sz="2400" dirty="0" smtClean="0">
              <a:latin typeface="Times New Roman" pitchFamily="18" charset="0"/>
              <a:cs typeface="Times New Roman" pitchFamily="18" charset="0"/>
            </a:endParaRPr>
          </a:p>
          <a:p>
            <a:pPr lvl="2">
              <a:buFont typeface="Arial" pitchFamily="34" charset="0"/>
              <a:buChar char="•"/>
            </a:pPr>
            <a:r>
              <a:rPr lang="hr-BA" sz="2700" dirty="0" smtClean="0">
                <a:latin typeface="Times New Roman" pitchFamily="18" charset="0"/>
                <a:cs typeface="Times New Roman" pitchFamily="18" charset="0"/>
              </a:rPr>
              <a:t>Apstraktni pojmovi</a:t>
            </a:r>
          </a:p>
          <a:p>
            <a:pPr lvl="2">
              <a:buFont typeface="Arial" pitchFamily="34" charset="0"/>
              <a:buChar char="•"/>
            </a:pPr>
            <a:r>
              <a:rPr lang="hr-BA" sz="2700" dirty="0" smtClean="0">
                <a:latin typeface="Times New Roman" pitchFamily="18" charset="0"/>
                <a:cs typeface="Times New Roman" pitchFamily="18" charset="0"/>
              </a:rPr>
              <a:t>Dijelovi čovjekovog tijela</a:t>
            </a:r>
          </a:p>
          <a:p>
            <a:pPr lvl="2">
              <a:buFont typeface="Arial" pitchFamily="34" charset="0"/>
              <a:buChar char="•"/>
            </a:pPr>
            <a:r>
              <a:rPr lang="hr-BA" sz="2700" dirty="0" smtClean="0">
                <a:latin typeface="Times New Roman" pitchFamily="18" charset="0"/>
                <a:cs typeface="Times New Roman" pitchFamily="18" charset="0"/>
              </a:rPr>
              <a:t>Vrijeme</a:t>
            </a:r>
          </a:p>
          <a:p>
            <a:pPr lvl="2">
              <a:buFont typeface="Arial" pitchFamily="34" charset="0"/>
              <a:buChar char="•"/>
            </a:pPr>
            <a:r>
              <a:rPr lang="hr-BA" sz="2700" dirty="0" smtClean="0">
                <a:latin typeface="Times New Roman" pitchFamily="18" charset="0"/>
                <a:cs typeface="Times New Roman" pitchFamily="18" charset="0"/>
              </a:rPr>
              <a:t>Priroda</a:t>
            </a:r>
          </a:p>
          <a:p>
            <a:pPr lvl="2">
              <a:buFont typeface="Arial" pitchFamily="34" charset="0"/>
              <a:buChar char="•"/>
            </a:pPr>
            <a:r>
              <a:rPr lang="hr-BA" sz="2700" dirty="0" smtClean="0">
                <a:latin typeface="Times New Roman" pitchFamily="18" charset="0"/>
                <a:cs typeface="Times New Roman" pitchFamily="18" charset="0"/>
              </a:rPr>
              <a:t>Hrana</a:t>
            </a:r>
          </a:p>
          <a:p>
            <a:pPr lvl="2">
              <a:buFont typeface="Arial" pitchFamily="34" charset="0"/>
              <a:buChar char="•"/>
            </a:pPr>
            <a:r>
              <a:rPr lang="hr-BA" sz="2700" dirty="0" smtClean="0">
                <a:latin typeface="Times New Roman" pitchFamily="18" charset="0"/>
                <a:cs typeface="Times New Roman" pitchFamily="18" charset="0"/>
              </a:rPr>
              <a:t>Medicinski pojmovi</a:t>
            </a:r>
          </a:p>
          <a:p>
            <a:pPr lvl="2">
              <a:buFont typeface="Arial" pitchFamily="34" charset="0"/>
              <a:buChar char="•"/>
            </a:pPr>
            <a:r>
              <a:rPr lang="hr-BA" sz="2700" dirty="0" smtClean="0">
                <a:latin typeface="Times New Roman" pitchFamily="18" charset="0"/>
                <a:cs typeface="Times New Roman" pitchFamily="18" charset="0"/>
              </a:rPr>
              <a:t>Obrazovanje</a:t>
            </a:r>
          </a:p>
          <a:p>
            <a:pPr lvl="2">
              <a:buFont typeface="Arial" pitchFamily="34" charset="0"/>
              <a:buChar char="•"/>
            </a:pPr>
            <a:r>
              <a:rPr lang="hr-BA" sz="2700" dirty="0" smtClean="0">
                <a:latin typeface="Times New Roman" pitchFamily="18" charset="0"/>
                <a:cs typeface="Times New Roman" pitchFamily="18" charset="0"/>
              </a:rPr>
              <a:t>Religijski pojmovi</a:t>
            </a:r>
          </a:p>
          <a:p>
            <a:pPr lvl="2">
              <a:buFont typeface="Arial" pitchFamily="34" charset="0"/>
              <a:buChar char="•"/>
            </a:pPr>
            <a:r>
              <a:rPr lang="hr-BA" sz="2700" dirty="0" smtClean="0">
                <a:latin typeface="Times New Roman" pitchFamily="18" charset="0"/>
                <a:cs typeface="Times New Roman" pitchFamily="18" charset="0"/>
              </a:rPr>
              <a:t>Rodbinske veze</a:t>
            </a:r>
          </a:p>
          <a:p>
            <a:pPr lvl="2">
              <a:buFont typeface="Arial" pitchFamily="34" charset="0"/>
              <a:buChar char="•"/>
            </a:pPr>
            <a:r>
              <a:rPr lang="hr-BA" sz="2700" dirty="0" smtClean="0">
                <a:latin typeface="Times New Roman" pitchFamily="18" charset="0"/>
                <a:cs typeface="Times New Roman" pitchFamily="18" charset="0"/>
              </a:rPr>
              <a:t>Boje</a:t>
            </a:r>
          </a:p>
          <a:p>
            <a:pPr lvl="2">
              <a:buFont typeface="Arial" pitchFamily="34" charset="0"/>
              <a:buChar char="•"/>
            </a:pPr>
            <a:r>
              <a:rPr lang="hr-BA" sz="2700" dirty="0" smtClean="0">
                <a:latin typeface="Times New Roman" pitchFamily="18" charset="0"/>
                <a:cs typeface="Times New Roman" pitchFamily="18" charset="0"/>
              </a:rPr>
              <a:t>Geografski pojmovi</a:t>
            </a:r>
          </a:p>
          <a:p>
            <a:pPr lvl="2">
              <a:buFont typeface="Arial" pitchFamily="34" charset="0"/>
              <a:buChar char="•"/>
            </a:pPr>
            <a:r>
              <a:rPr lang="hr-BA" sz="2700" dirty="0" smtClean="0">
                <a:latin typeface="Times New Roman" pitchFamily="18" charset="0"/>
                <a:cs typeface="Times New Roman" pitchFamily="18" charset="0"/>
              </a:rPr>
              <a:t>Plemeniti metali</a:t>
            </a:r>
          </a:p>
        </p:txBody>
      </p:sp>
      <p:sp>
        <p:nvSpPr>
          <p:cNvPr id="3" name="Title 2"/>
          <p:cNvSpPr>
            <a:spLocks noGrp="1"/>
          </p:cNvSpPr>
          <p:nvPr>
            <p:ph type="title"/>
          </p:nvPr>
        </p:nvSpPr>
        <p:spPr/>
        <p:txBody>
          <a:bodyPr>
            <a:normAutofit fontScale="90000"/>
          </a:bodyPr>
          <a:lstStyle/>
          <a:p>
            <a:pPr algn="ctr"/>
            <a:r>
              <a:rPr lang="hr-BA" dirty="0" smtClean="0">
                <a:latin typeface="Times New Roman" pitchFamily="18" charset="0"/>
                <a:cs typeface="Times New Roman" pitchFamily="18" charset="0"/>
              </a:rPr>
              <a:t>Podjela prema slikama zastupljenim u frazemu</a:t>
            </a:r>
            <a:endParaRPr lang="hr-B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39 frazema - 39,80% </a:t>
            </a:r>
          </a:p>
          <a:p>
            <a:pPr algn="just"/>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Najčešće slike: 'duša', 'pamet', 'um', 'vid' i 'vidik‘ </a:t>
            </a:r>
          </a:p>
          <a:p>
            <a:pPr algn="just"/>
            <a:endParaRPr lang="hr-BA" dirty="0" smtClean="0">
              <a:latin typeface="Times New Roman" pitchFamily="18" charset="0"/>
              <a:cs typeface="Times New Roman" pitchFamily="18" charset="0"/>
            </a:endParaRPr>
          </a:p>
          <a:p>
            <a:pPr lvl="1" algn="ctr">
              <a:buNone/>
            </a:pPr>
            <a:r>
              <a:rPr lang="hr-BA" sz="2100" i="1" dirty="0" smtClean="0">
                <a:latin typeface="Times New Roman" pitchFamily="18" charset="0"/>
                <a:cs typeface="Times New Roman" pitchFamily="18" charset="0"/>
              </a:rPr>
              <a:t>otvoriti nekom dušu</a:t>
            </a:r>
            <a:endParaRPr lang="hr-BA" sz="2100" dirty="0" smtClean="0">
              <a:latin typeface="Times New Roman" pitchFamily="18" charset="0"/>
              <a:cs typeface="Times New Roman" pitchFamily="18" charset="0"/>
            </a:endParaRPr>
          </a:p>
          <a:p>
            <a:pPr lvl="1" algn="ctr">
              <a:buNone/>
            </a:pPr>
            <a:r>
              <a:rPr lang="hr-BA" sz="2100" i="1" dirty="0" smtClean="0">
                <a:latin typeface="Times New Roman" pitchFamily="18" charset="0"/>
                <a:cs typeface="Times New Roman" pitchFamily="18" charset="0"/>
              </a:rPr>
              <a:t>kratke pameti</a:t>
            </a:r>
            <a:endParaRPr lang="hr-BA" sz="2100" dirty="0" smtClean="0">
              <a:latin typeface="Times New Roman" pitchFamily="18" charset="0"/>
              <a:cs typeface="Times New Roman" pitchFamily="18" charset="0"/>
            </a:endParaRPr>
          </a:p>
          <a:p>
            <a:pPr lvl="1" algn="ctr">
              <a:buNone/>
            </a:pPr>
            <a:r>
              <a:rPr lang="hr-BA" sz="2100" i="1" dirty="0" smtClean="0">
                <a:latin typeface="Times New Roman" pitchFamily="18" charset="0"/>
                <a:cs typeface="Times New Roman" pitchFamily="18" charset="0"/>
              </a:rPr>
              <a:t>na um pasti</a:t>
            </a:r>
            <a:endParaRPr lang="hr-BA" sz="2100" dirty="0" smtClean="0">
              <a:latin typeface="Times New Roman" pitchFamily="18" charset="0"/>
              <a:cs typeface="Times New Roman" pitchFamily="18" charset="0"/>
            </a:endParaRPr>
          </a:p>
          <a:p>
            <a:pPr lvl="1" algn="ctr">
              <a:buNone/>
            </a:pPr>
            <a:r>
              <a:rPr lang="hr-BA" sz="2100" i="1" dirty="0" smtClean="0">
                <a:latin typeface="Times New Roman" pitchFamily="18" charset="0"/>
                <a:cs typeface="Times New Roman" pitchFamily="18" charset="0"/>
              </a:rPr>
              <a:t>gubiti</a:t>
            </a:r>
            <a:r>
              <a:rPr lang="hr-BA" sz="2100" dirty="0" smtClean="0">
                <a:latin typeface="Times New Roman" pitchFamily="18" charset="0"/>
                <a:cs typeface="Times New Roman" pitchFamily="18" charset="0"/>
              </a:rPr>
              <a:t> </a:t>
            </a:r>
            <a:r>
              <a:rPr lang="hr-BA" sz="2100" i="1" dirty="0" smtClean="0">
                <a:latin typeface="Times New Roman" pitchFamily="18" charset="0"/>
                <a:cs typeface="Times New Roman" pitchFamily="18" charset="0"/>
              </a:rPr>
              <a:t>iz vida</a:t>
            </a:r>
            <a:endParaRPr lang="hr-BA" sz="2100" dirty="0" smtClean="0">
              <a:latin typeface="Times New Roman" pitchFamily="18" charset="0"/>
              <a:cs typeface="Times New Roman" pitchFamily="18" charset="0"/>
            </a:endParaRPr>
          </a:p>
          <a:p>
            <a:pPr lvl="1" algn="ctr">
              <a:buNone/>
            </a:pPr>
            <a:r>
              <a:rPr lang="hr-BA" sz="2100" i="1" dirty="0" smtClean="0">
                <a:latin typeface="Times New Roman" pitchFamily="18" charset="0"/>
                <a:cs typeface="Times New Roman" pitchFamily="18" charset="0"/>
              </a:rPr>
              <a:t>zaklanjati nekome vidik</a:t>
            </a:r>
            <a:endParaRPr lang="hr-BA" sz="2100"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p:txBody>
          <a:bodyPr/>
          <a:lstStyle/>
          <a:p>
            <a:pPr algn="ctr"/>
            <a:r>
              <a:rPr lang="hr-BA" dirty="0" smtClean="0">
                <a:latin typeface="Times New Roman" pitchFamily="18" charset="0"/>
                <a:cs typeface="Times New Roman" pitchFamily="18" charset="0"/>
              </a:rPr>
              <a:t>’Apstraktni pojmovi’</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endParaRPr lang="hr-BA" dirty="0" smtClean="0"/>
          </a:p>
          <a:p>
            <a:pPr algn="just"/>
            <a:r>
              <a:rPr lang="hr-BA" dirty="0" smtClean="0">
                <a:latin typeface="Times New Roman" pitchFamily="18" charset="0"/>
                <a:cs typeface="Times New Roman" pitchFamily="18" charset="0"/>
              </a:rPr>
              <a:t>30 frazema - 30,61%</a:t>
            </a:r>
          </a:p>
          <a:p>
            <a:pPr algn="just"/>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Najčešće slika: 'oko' (7)</a:t>
            </a:r>
          </a:p>
          <a:p>
            <a:pPr algn="just"/>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vidjeti nešto istim očima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gubiti u nečijim očima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pasti u oči</a:t>
            </a:r>
            <a:endParaRPr lang="hr-BA"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p:txBody>
          <a:bodyPr/>
          <a:lstStyle/>
          <a:p>
            <a:pPr algn="ctr"/>
            <a:r>
              <a:rPr lang="hr-BA" dirty="0" smtClean="0">
                <a:latin typeface="Times New Roman" pitchFamily="18" charset="0"/>
                <a:cs typeface="Times New Roman" pitchFamily="18" charset="0"/>
              </a:rPr>
              <a:t>’Dijelovi čovjekovog tijela’</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lnSpc>
                <a:spcPct val="150000"/>
              </a:lnSpc>
            </a:pPr>
            <a:r>
              <a:rPr lang="hr-BA" sz="2200" dirty="0" smtClean="0">
                <a:latin typeface="Times New Roman" pitchFamily="18" charset="0"/>
                <a:cs typeface="Times New Roman" pitchFamily="18" charset="0"/>
              </a:rPr>
              <a:t>Frazeološka jedinica </a:t>
            </a:r>
            <a:r>
              <a:rPr lang="bs-Latn-BA" sz="2200" dirty="0" smtClean="0">
                <a:latin typeface="Times New Roman" pitchFamily="18" charset="0"/>
                <a:cs typeface="Times New Roman" pitchFamily="18" charset="0"/>
              </a:rPr>
              <a:t>vuče porijeklo od grčko-latinske riječi</a:t>
            </a:r>
            <a:r>
              <a:rPr lang="bs-Latn-BA" sz="2200" i="1" dirty="0" smtClean="0">
                <a:latin typeface="Times New Roman" pitchFamily="18" charset="0"/>
                <a:cs typeface="Times New Roman" pitchFamily="18" charset="0"/>
              </a:rPr>
              <a:t> </a:t>
            </a:r>
            <a:r>
              <a:rPr lang="bs-Latn-BA" sz="2200" i="1" dirty="0" err="1" smtClean="0">
                <a:latin typeface="Times New Roman" pitchFamily="18" charset="0"/>
                <a:cs typeface="Times New Roman" pitchFamily="18" charset="0"/>
              </a:rPr>
              <a:t>phrasis</a:t>
            </a:r>
            <a:r>
              <a:rPr lang="bs-Latn-BA"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izraz</a:t>
            </a:r>
            <a:r>
              <a:rPr lang="en-US" sz="2200"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izričaj</a:t>
            </a:r>
            <a:r>
              <a:rPr lang="en-US" sz="2200"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 a druga od grčke riječi  </a:t>
            </a:r>
            <a:r>
              <a:rPr lang="bs-Latn-BA" sz="2200" i="1" dirty="0" smtClean="0">
                <a:latin typeface="Times New Roman" pitchFamily="18" charset="0"/>
                <a:cs typeface="Times New Roman" pitchFamily="18" charset="0"/>
              </a:rPr>
              <a:t>idioma </a:t>
            </a:r>
            <a:r>
              <a:rPr lang="en-US" sz="2200" i="1"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osobitost</a:t>
            </a:r>
            <a:r>
              <a:rPr lang="en-US" sz="2200" dirty="0" smtClean="0">
                <a:latin typeface="Times New Roman" pitchFamily="18" charset="0"/>
                <a:cs typeface="Times New Roman" pitchFamily="18" charset="0"/>
              </a:rPr>
              <a:t>’</a:t>
            </a:r>
            <a:r>
              <a:rPr lang="bs-Latn-BA" sz="2200" dirty="0" smtClean="0">
                <a:latin typeface="Times New Roman" pitchFamily="18" charset="0"/>
                <a:cs typeface="Times New Roman" pitchFamily="18" charset="0"/>
              </a:rPr>
              <a:t>.</a:t>
            </a:r>
          </a:p>
          <a:p>
            <a:pPr algn="just">
              <a:lnSpc>
                <a:spcPct val="150000"/>
              </a:lnSpc>
            </a:pPr>
            <a:r>
              <a:rPr lang="bs-Latn-BA" sz="2200" dirty="0" smtClean="0">
                <a:latin typeface="Times New Roman" pitchFamily="18" charset="0"/>
                <a:cs typeface="Times New Roman" pitchFamily="18" charset="0"/>
              </a:rPr>
              <a:t>I u germanističkoj frazeologiji dominira naziv </a:t>
            </a:r>
            <a:r>
              <a:rPr lang="bs-Latn-BA" sz="2200" i="1" dirty="0" smtClean="0">
                <a:latin typeface="Times New Roman" pitchFamily="18" charset="0"/>
                <a:cs typeface="Times New Roman" pitchFamily="18" charset="0"/>
              </a:rPr>
              <a:t>frazeologizam,</a:t>
            </a:r>
            <a:r>
              <a:rPr lang="bs-Latn-BA" sz="2200" dirty="0" smtClean="0">
                <a:latin typeface="Times New Roman" pitchFamily="18" charset="0"/>
                <a:cs typeface="Times New Roman" pitchFamily="18" charset="0"/>
              </a:rPr>
              <a:t> dok se u lingvistici engleskog govornog područja ustalio termin </a:t>
            </a:r>
            <a:r>
              <a:rPr lang="bs-Latn-BA" sz="2200" i="1" dirty="0" smtClean="0">
                <a:latin typeface="Times New Roman" pitchFamily="18" charset="0"/>
                <a:cs typeface="Times New Roman" pitchFamily="18" charset="0"/>
              </a:rPr>
              <a:t>idiom.</a:t>
            </a:r>
            <a:r>
              <a:rPr lang="bs-Latn-BA" sz="2200" dirty="0" smtClean="0">
                <a:latin typeface="Times New Roman" pitchFamily="18" charset="0"/>
                <a:cs typeface="Times New Roman" pitchFamily="18" charset="0"/>
              </a:rPr>
              <a:t> </a:t>
            </a:r>
          </a:p>
          <a:p>
            <a:pPr algn="just">
              <a:lnSpc>
                <a:spcPct val="150000"/>
              </a:lnSpc>
            </a:pPr>
            <a:r>
              <a:rPr lang="bs-Latn-BA" sz="2200" dirty="0" smtClean="0">
                <a:latin typeface="Times New Roman" pitchFamily="18" charset="0"/>
                <a:cs typeface="Times New Roman" pitchFamily="18" charset="0"/>
              </a:rPr>
              <a:t>Fleischer uz termin </a:t>
            </a:r>
            <a:r>
              <a:rPr lang="bs-Latn-BA" sz="2200" i="1" dirty="0" smtClean="0">
                <a:latin typeface="Times New Roman" pitchFamily="18" charset="0"/>
                <a:cs typeface="Times New Roman" pitchFamily="18" charset="0"/>
              </a:rPr>
              <a:t>frazeologizam</a:t>
            </a:r>
            <a:r>
              <a:rPr lang="bs-Latn-BA" sz="2200" dirty="0" smtClean="0">
                <a:latin typeface="Times New Roman" pitchFamily="18" charset="0"/>
                <a:cs typeface="Times New Roman" pitchFamily="18" charset="0"/>
              </a:rPr>
              <a:t> paralelno upotrebljava i termin </a:t>
            </a:r>
            <a:r>
              <a:rPr lang="bs-Latn-BA" sz="2200" i="1" dirty="0" smtClean="0">
                <a:latin typeface="Times New Roman" pitchFamily="18" charset="0"/>
                <a:cs typeface="Times New Roman" pitchFamily="18" charset="0"/>
              </a:rPr>
              <a:t>frazeoleksem</a:t>
            </a:r>
            <a:r>
              <a:rPr lang="bs-Latn-BA" sz="2200" dirty="0" smtClean="0">
                <a:latin typeface="Times New Roman" pitchFamily="18" charset="0"/>
                <a:cs typeface="Times New Roman" pitchFamily="18" charset="0"/>
              </a:rPr>
              <a:t>, ali upozorava da im značenja nisu ista.</a:t>
            </a:r>
          </a:p>
          <a:p>
            <a:pPr algn="just">
              <a:lnSpc>
                <a:spcPct val="150000"/>
              </a:lnSpc>
            </a:pPr>
            <a:r>
              <a:rPr lang="bs-Latn-BA" sz="2200" dirty="0" smtClean="0">
                <a:latin typeface="Times New Roman" pitchFamily="18" charset="0"/>
                <a:cs typeface="Times New Roman" pitchFamily="18" charset="0"/>
              </a:rPr>
              <a:t>Burger koristi dva različita termina: </a:t>
            </a:r>
            <a:r>
              <a:rPr lang="bs-Latn-BA" sz="2200" i="1" dirty="0" smtClean="0">
                <a:latin typeface="Times New Roman" pitchFamily="18" charset="0"/>
                <a:cs typeface="Times New Roman" pitchFamily="18" charset="0"/>
              </a:rPr>
              <a:t>frazeologizam </a:t>
            </a:r>
            <a:r>
              <a:rPr lang="bs-Latn-BA" sz="2200" dirty="0" smtClean="0">
                <a:latin typeface="Times New Roman" pitchFamily="18" charset="0"/>
                <a:cs typeface="Times New Roman" pitchFamily="18" charset="0"/>
              </a:rPr>
              <a:t>i </a:t>
            </a:r>
            <a:r>
              <a:rPr lang="bs-Latn-BA" sz="2200" i="1" dirty="0" smtClean="0">
                <a:latin typeface="Times New Roman" pitchFamily="18" charset="0"/>
                <a:cs typeface="Times New Roman" pitchFamily="18" charset="0"/>
              </a:rPr>
              <a:t>idiom</a:t>
            </a:r>
            <a:r>
              <a:rPr lang="bs-Latn-BA" sz="2200" dirty="0" smtClean="0">
                <a:latin typeface="Times New Roman" pitchFamily="18" charset="0"/>
                <a:cs typeface="Times New Roman" pitchFamily="18" charset="0"/>
              </a:rPr>
              <a:t>.</a:t>
            </a:r>
          </a:p>
          <a:p>
            <a:pPr algn="just">
              <a:lnSpc>
                <a:spcPct val="150000"/>
              </a:lnSpc>
            </a:pPr>
            <a:r>
              <a:rPr lang="bs-Latn-BA" sz="2200" dirty="0" smtClean="0">
                <a:latin typeface="Times New Roman" pitchFamily="18" charset="0"/>
                <a:cs typeface="Times New Roman" pitchFamily="18" charset="0"/>
              </a:rPr>
              <a:t>U hrvatskoj lingvististici, kao i u bosanskoj se koriste termini: </a:t>
            </a:r>
            <a:r>
              <a:rPr lang="bs-Latn-BA" sz="2200" i="1" dirty="0" smtClean="0">
                <a:latin typeface="Times New Roman" pitchFamily="18" charset="0"/>
                <a:cs typeface="Times New Roman" pitchFamily="18" charset="0"/>
              </a:rPr>
              <a:t>frazeologizam</a:t>
            </a:r>
            <a:r>
              <a:rPr lang="bs-Latn-BA" sz="2200" dirty="0" smtClean="0">
                <a:latin typeface="Times New Roman" pitchFamily="18" charset="0"/>
                <a:cs typeface="Times New Roman" pitchFamily="18" charset="0"/>
              </a:rPr>
              <a:t> i </a:t>
            </a:r>
            <a:r>
              <a:rPr lang="bs-Latn-BA" sz="2200" i="1" dirty="0" smtClean="0">
                <a:latin typeface="Times New Roman" pitchFamily="18" charset="0"/>
                <a:cs typeface="Times New Roman" pitchFamily="18" charset="0"/>
              </a:rPr>
              <a:t>frazem</a:t>
            </a:r>
            <a:endParaRPr lang="bs-Latn-BA" sz="2200" dirty="0" smtClean="0">
              <a:latin typeface="Times New Roman" pitchFamily="18" charset="0"/>
              <a:cs typeface="Times New Roman" pitchFamily="18" charset="0"/>
            </a:endParaRPr>
          </a:p>
          <a:p>
            <a:pPr algn="just">
              <a:lnSpc>
                <a:spcPct val="150000"/>
              </a:lnSpc>
            </a:pPr>
            <a:endParaRPr lang="hr-BA" sz="2200" dirty="0" smtClean="0">
              <a:latin typeface="Times New Roman" pitchFamily="18" charset="0"/>
              <a:cs typeface="Times New Roman" pitchFamily="18" charset="0"/>
            </a:endParaRPr>
          </a:p>
          <a:p>
            <a:endParaRPr lang="hr-BA"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pPr algn="just"/>
            <a:r>
              <a:rPr lang="bs-Latn-BA" sz="3300" dirty="0" smtClean="0">
                <a:latin typeface="Times New Roman" pitchFamily="18" charset="0"/>
                <a:cs typeface="Times New Roman" pitchFamily="18" charset="0"/>
              </a:rPr>
              <a:t>Frazeološka jedinica – terminološki problem</a:t>
            </a:r>
            <a:endParaRPr lang="hr-BA" sz="3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BA" dirty="0" smtClean="0"/>
          </a:p>
          <a:p>
            <a:pPr algn="just"/>
            <a:r>
              <a:rPr lang="hr-BA" dirty="0" smtClean="0">
                <a:latin typeface="Times New Roman" pitchFamily="18" charset="0"/>
                <a:cs typeface="Times New Roman" pitchFamily="18" charset="0"/>
              </a:rPr>
              <a:t>11 frazema - 11,22% </a:t>
            </a:r>
          </a:p>
          <a:p>
            <a:pPr algn="just"/>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Najčešća slika: 'godina' (7x)</a:t>
            </a:r>
          </a:p>
          <a:p>
            <a:pPr algn="just"/>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ući u godine</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biti u zrelim godinama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norojile se godine</a:t>
            </a:r>
            <a:endParaRPr lang="hr-BA"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p:txBody>
          <a:bodyPr/>
          <a:lstStyle/>
          <a:p>
            <a:pPr algn="ctr"/>
            <a:r>
              <a:rPr lang="hr-BA" dirty="0" smtClean="0">
                <a:latin typeface="Times New Roman" pitchFamily="18" charset="0"/>
                <a:cs typeface="Times New Roman" pitchFamily="18" charset="0"/>
              </a:rPr>
              <a:t>’Vrijeme’</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hr-BA" dirty="0" smtClean="0"/>
          </a:p>
          <a:p>
            <a:pPr algn="just"/>
            <a:r>
              <a:rPr lang="hr-BA" dirty="0" smtClean="0">
                <a:latin typeface="Times New Roman" pitchFamily="18" charset="0"/>
                <a:cs typeface="Times New Roman" pitchFamily="18" charset="0"/>
              </a:rPr>
              <a:t>4 frazema – 4,08% </a:t>
            </a:r>
          </a:p>
          <a:p>
            <a:pPr algn="just"/>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komponente - podjednako zastupljene.</a:t>
            </a:r>
          </a:p>
          <a:p>
            <a:pPr algn="just"/>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kititi nekoga/nešto kao novogodišnju jelku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ispraviti krivu Drinu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tvrd kao stijena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osjetljiv kao list jasike</a:t>
            </a:r>
            <a:endParaRPr lang="hr-BA" dirty="0" smtClean="0">
              <a:latin typeface="Times New Roman" pitchFamily="18" charset="0"/>
              <a:cs typeface="Times New Roman" pitchFamily="18" charset="0"/>
            </a:endParaRPr>
          </a:p>
          <a:p>
            <a:pPr algn="ctr">
              <a:buNone/>
            </a:pPr>
            <a:endParaRPr lang="hr-BA"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p:txBody>
          <a:bodyPr/>
          <a:lstStyle/>
          <a:p>
            <a:pPr algn="ctr"/>
            <a:r>
              <a:rPr lang="hr-BA" dirty="0" smtClean="0">
                <a:latin typeface="Times New Roman" pitchFamily="18" charset="0"/>
                <a:cs typeface="Times New Roman" pitchFamily="18" charset="0"/>
              </a:rPr>
              <a:t>’Priroda’</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fontScale="92500" lnSpcReduction="20000"/>
          </a:bodyPr>
          <a:lstStyle/>
          <a:p>
            <a:endParaRPr lang="hr-BA" dirty="0" smtClean="0"/>
          </a:p>
          <a:p>
            <a:pPr algn="just"/>
            <a:r>
              <a:rPr lang="hr-BA" dirty="0" smtClean="0">
                <a:latin typeface="Times New Roman" pitchFamily="18" charset="0"/>
                <a:cs typeface="Times New Roman" pitchFamily="18" charset="0"/>
              </a:rPr>
              <a:t>Svaka grupa – po dva frazema – 2,04%</a:t>
            </a:r>
          </a:p>
          <a:p>
            <a:pPr algn="just"/>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živjeti na bijelom hljebu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nekome vrijeme crn kolač mijesi</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živa rana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harati kao zaraza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proći školu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izučiti nauku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čist kao anđeo</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na pravdi boga</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iskren kao dijete</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gola kao od majke rođena</a:t>
            </a:r>
            <a:endParaRPr lang="hr-BA"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a:xfrm>
            <a:off x="0" y="274638"/>
            <a:ext cx="9144000" cy="1143000"/>
          </a:xfrm>
        </p:spPr>
        <p:txBody>
          <a:bodyPr>
            <a:noAutofit/>
          </a:bodyPr>
          <a:lstStyle/>
          <a:p>
            <a:pPr algn="ctr"/>
            <a:r>
              <a:rPr lang="en-US" sz="3500" dirty="0" smtClean="0">
                <a:latin typeface="Times New Roman" pitchFamily="18" charset="0"/>
                <a:cs typeface="Times New Roman" pitchFamily="18" charset="0"/>
              </a:rPr>
              <a:t>’</a:t>
            </a:r>
            <a:r>
              <a:rPr lang="hr-BA" sz="3500" dirty="0" smtClean="0">
                <a:latin typeface="Times New Roman" pitchFamily="18" charset="0"/>
                <a:cs typeface="Times New Roman" pitchFamily="18" charset="0"/>
              </a:rPr>
              <a:t>Hrana’; </a:t>
            </a:r>
            <a:r>
              <a:rPr lang="en-US" sz="3500" dirty="0" smtClean="0">
                <a:latin typeface="Times New Roman" pitchFamily="18" charset="0"/>
                <a:cs typeface="Times New Roman" pitchFamily="18" charset="0"/>
              </a:rPr>
              <a:t>’M</a:t>
            </a:r>
            <a:r>
              <a:rPr lang="hr-BA" sz="3500" dirty="0" smtClean="0">
                <a:latin typeface="Times New Roman" pitchFamily="18" charset="0"/>
                <a:cs typeface="Times New Roman" pitchFamily="18" charset="0"/>
              </a:rPr>
              <a:t>edicinski pojmovi’; </a:t>
            </a:r>
            <a:r>
              <a:rPr lang="en-US" sz="3500" dirty="0" smtClean="0">
                <a:latin typeface="Times New Roman" pitchFamily="18" charset="0"/>
                <a:cs typeface="Times New Roman" pitchFamily="18" charset="0"/>
              </a:rPr>
              <a:t>’O</a:t>
            </a:r>
            <a:r>
              <a:rPr lang="hr-BA" sz="3500" dirty="0" smtClean="0">
                <a:latin typeface="Times New Roman" pitchFamily="18" charset="0"/>
                <a:cs typeface="Times New Roman" pitchFamily="18" charset="0"/>
              </a:rPr>
              <a:t>brazovanje’; </a:t>
            </a:r>
            <a:r>
              <a:rPr lang="en-US" sz="3500" dirty="0" smtClean="0">
                <a:latin typeface="Times New Roman" pitchFamily="18" charset="0"/>
                <a:cs typeface="Times New Roman" pitchFamily="18" charset="0"/>
              </a:rPr>
              <a:t>’R</a:t>
            </a:r>
            <a:r>
              <a:rPr lang="hr-BA" sz="3500" dirty="0" smtClean="0">
                <a:latin typeface="Times New Roman" pitchFamily="18" charset="0"/>
                <a:cs typeface="Times New Roman" pitchFamily="18" charset="0"/>
              </a:rPr>
              <a:t>eligijski pojmovi’; </a:t>
            </a:r>
            <a:r>
              <a:rPr lang="en-US" sz="3500" dirty="0" smtClean="0">
                <a:latin typeface="Times New Roman" pitchFamily="18" charset="0"/>
                <a:cs typeface="Times New Roman" pitchFamily="18" charset="0"/>
              </a:rPr>
              <a:t>’R</a:t>
            </a:r>
            <a:r>
              <a:rPr lang="hr-BA" sz="3500" dirty="0" smtClean="0">
                <a:latin typeface="Times New Roman" pitchFamily="18" charset="0"/>
                <a:cs typeface="Times New Roman" pitchFamily="18" charset="0"/>
              </a:rPr>
              <a:t>odbinske veze’</a:t>
            </a:r>
            <a:endParaRPr lang="hr-BA"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a:bodyPr>
          <a:lstStyle/>
          <a:p>
            <a:endParaRPr lang="hr-BA" dirty="0" smtClean="0"/>
          </a:p>
          <a:p>
            <a:pPr algn="just"/>
            <a:endParaRPr lang="hr-BA" dirty="0" smtClean="0">
              <a:latin typeface="Times New Roman" pitchFamily="18" charset="0"/>
              <a:cs typeface="Times New Roman" pitchFamily="18" charset="0"/>
            </a:endParaRPr>
          </a:p>
          <a:p>
            <a:pPr algn="just"/>
            <a:r>
              <a:rPr lang="hr-BA" dirty="0" smtClean="0">
                <a:latin typeface="Times New Roman" pitchFamily="18" charset="0"/>
                <a:cs typeface="Times New Roman" pitchFamily="18" charset="0"/>
              </a:rPr>
              <a:t>Svaka grupa – po jedan frazema – 1,02%</a:t>
            </a:r>
          </a:p>
          <a:p>
            <a:pPr algn="just"/>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zaviti u crno</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otkriti Ameriku</a:t>
            </a:r>
            <a:endParaRPr lang="hr-BA" dirty="0" smtClean="0">
              <a:latin typeface="Times New Roman" pitchFamily="18" charset="0"/>
              <a:cs typeface="Times New Roman" pitchFamily="18" charset="0"/>
            </a:endParaRPr>
          </a:p>
          <a:p>
            <a:pPr algn="ctr">
              <a:buNone/>
            </a:pPr>
            <a:r>
              <a:rPr lang="hr-BA" i="1" dirty="0" smtClean="0">
                <a:latin typeface="Times New Roman" pitchFamily="18" charset="0"/>
                <a:cs typeface="Times New Roman" pitchFamily="18" charset="0"/>
              </a:rPr>
              <a:t>zlata vrijediti</a:t>
            </a:r>
            <a:endParaRPr lang="hr-BA" dirty="0">
              <a:latin typeface="Times New Roman" pitchFamily="18" charset="0"/>
              <a:cs typeface="Times New Roman" pitchFamily="18" charset="0"/>
            </a:endParaRPr>
          </a:p>
        </p:txBody>
      </p:sp>
      <p:sp>
        <p:nvSpPr>
          <p:cNvPr id="3" name="Title 2"/>
          <p:cNvSpPr>
            <a:spLocks noGrp="1"/>
          </p:cNvSpPr>
          <p:nvPr>
            <p:ph type="title"/>
          </p:nvPr>
        </p:nvSpPr>
        <p:spPr>
          <a:xfrm>
            <a:off x="0" y="274638"/>
            <a:ext cx="9144000" cy="1143000"/>
          </a:xfrm>
        </p:spPr>
        <p:txBody>
          <a:bodyPr>
            <a:noAutofit/>
          </a:bodyPr>
          <a:lstStyle/>
          <a:p>
            <a:pPr algn="ctr"/>
            <a:r>
              <a:rPr lang="en-US" sz="3600" dirty="0" smtClean="0">
                <a:latin typeface="Times New Roman" pitchFamily="18" charset="0"/>
                <a:cs typeface="Times New Roman" pitchFamily="18" charset="0"/>
              </a:rPr>
              <a:t>’</a:t>
            </a:r>
            <a:r>
              <a:rPr lang="hr-BA" sz="3600" dirty="0" smtClean="0">
                <a:latin typeface="Times New Roman" pitchFamily="18" charset="0"/>
                <a:cs typeface="Times New Roman" pitchFamily="18" charset="0"/>
              </a:rPr>
              <a:t>Boje’; </a:t>
            </a:r>
            <a:r>
              <a:rPr lang="en-US" sz="3600" dirty="0" smtClean="0">
                <a:latin typeface="Times New Roman" pitchFamily="18" charset="0"/>
                <a:cs typeface="Times New Roman" pitchFamily="18" charset="0"/>
              </a:rPr>
              <a:t>’G</a:t>
            </a:r>
            <a:r>
              <a:rPr lang="hr-BA" sz="3600" dirty="0" smtClean="0">
                <a:latin typeface="Times New Roman" pitchFamily="18" charset="0"/>
                <a:cs typeface="Times New Roman" pitchFamily="18" charset="0"/>
              </a:rPr>
              <a:t>eografski pojmovi’;</a:t>
            </a:r>
            <a:br>
              <a:rPr lang="hr-BA" sz="3600" dirty="0" smtClean="0">
                <a:latin typeface="Times New Roman" pitchFamily="18" charset="0"/>
                <a:cs typeface="Times New Roman" pitchFamily="18" charset="0"/>
              </a:rPr>
            </a:br>
            <a:r>
              <a:rPr lang="hr-BA"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’P</a:t>
            </a:r>
            <a:r>
              <a:rPr lang="hr-BA" sz="3600" dirty="0" smtClean="0">
                <a:latin typeface="Times New Roman" pitchFamily="18" charset="0"/>
                <a:cs typeface="Times New Roman" pitchFamily="18" charset="0"/>
              </a:rPr>
              <a:t>lemeniti metali’</a:t>
            </a:r>
            <a:endParaRPr lang="hr-BA"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BA"/>
          </a:p>
        </p:txBody>
      </p:sp>
      <p:graphicFrame>
        <p:nvGraphicFramePr>
          <p:cNvPr id="5" name="Chart 4"/>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55299" name="Rectangle 3"/>
          <p:cNvSpPr>
            <a:spLocks noChangeArrowheads="1"/>
          </p:cNvSpPr>
          <p:nvPr/>
        </p:nvSpPr>
        <p:spPr bwMode="auto">
          <a:xfrm>
            <a:off x="0" y="3705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990975" algn="l"/>
              </a:tabLst>
            </a:pPr>
            <a:endParaRPr kumimoji="0" lang="sr-Latn-C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14282" y="0"/>
            <a:ext cx="8929718" cy="5786478"/>
          </a:xfrm>
        </p:spPr>
        <p:txBody>
          <a:bodyPr>
            <a:noAutofit/>
          </a:bodyPr>
          <a:lstStyle/>
          <a:p>
            <a:pPr marL="0" indent="0">
              <a:lnSpc>
                <a:spcPct val="150000"/>
              </a:lnSpc>
              <a:buFont typeface="Wingdings" pitchFamily="2" charset="2"/>
              <a:buChar char="§"/>
            </a:pPr>
            <a:r>
              <a:rPr lang="hr-HR" sz="2600" dirty="0" smtClean="0">
                <a:latin typeface="Times New Roman" pitchFamily="18" charset="0"/>
                <a:cs typeface="Times New Roman" pitchFamily="18" charset="0"/>
              </a:rPr>
              <a:t> </a:t>
            </a:r>
            <a:r>
              <a:rPr lang="hr-HR" sz="1900" b="1" dirty="0" smtClean="0">
                <a:latin typeface="Times New Roman" pitchFamily="18" charset="0"/>
                <a:cs typeface="Times New Roman" pitchFamily="18" charset="0"/>
              </a:rPr>
              <a:t>Frazemi  koji se odnose na kategoriju ‘starost’</a:t>
            </a:r>
            <a:endParaRPr lang="hr-HR" sz="1900" dirty="0" smtClean="0">
              <a:latin typeface="Times New Roman" pitchFamily="18" charset="0"/>
              <a:cs typeface="Times New Roman" pitchFamily="18" charset="0"/>
            </a:endParaRPr>
          </a:p>
          <a:p>
            <a:pPr>
              <a:buNone/>
            </a:pPr>
            <a:r>
              <a:rPr lang="hr-HR" sz="1900" dirty="0" smtClean="0">
                <a:latin typeface="Times New Roman" pitchFamily="18" charset="0"/>
                <a:cs typeface="Times New Roman" pitchFamily="18" charset="0"/>
              </a:rPr>
              <a:t> </a:t>
            </a:r>
            <a:r>
              <a:rPr lang="bs-Latn-BA" sz="1900" dirty="0" smtClean="0">
                <a:latin typeface="Times New Roman" pitchFamily="18" charset="0"/>
                <a:cs typeface="Times New Roman" pitchFamily="18" charset="0"/>
              </a:rPr>
              <a:t>Frazem biti u zrelim godinama koristi se u mnogo različitih konteksta,  npr.</a:t>
            </a:r>
            <a:r>
              <a:rPr lang="bs-Latn-BA" sz="1900" i="1" dirty="0" smtClean="0">
                <a:latin typeface="Times New Roman" pitchFamily="18" charset="0"/>
                <a:cs typeface="Times New Roman" pitchFamily="18" charset="0"/>
              </a:rPr>
              <a:t> </a:t>
            </a:r>
          </a:p>
          <a:p>
            <a:pPr>
              <a:buNone/>
            </a:pPr>
            <a:r>
              <a:rPr lang="bs-Latn-BA" sz="1900" i="1" dirty="0" smtClean="0">
                <a:latin typeface="Times New Roman" pitchFamily="18" charset="0"/>
                <a:cs typeface="Times New Roman" pitchFamily="18" charset="0"/>
              </a:rPr>
              <a:t>	Veliki jad </a:t>
            </a:r>
            <a:r>
              <a:rPr lang="bs-Latn-BA" sz="1900" dirty="0" smtClean="0">
                <a:latin typeface="Times New Roman" pitchFamily="18" charset="0"/>
                <a:cs typeface="Times New Roman" pitchFamily="18" charset="0"/>
              </a:rPr>
              <a:t>je</a:t>
            </a:r>
            <a:r>
              <a:rPr lang="bs-Latn-BA" sz="1900" b="1" i="1" dirty="0" smtClean="0">
                <a:latin typeface="Times New Roman" pitchFamily="18" charset="0"/>
                <a:cs typeface="Times New Roman" pitchFamily="18" charset="0"/>
              </a:rPr>
              <a:t> u tim zrelim godinama</a:t>
            </a:r>
            <a:r>
              <a:rPr lang="bs-Latn-BA" sz="1900" i="1" dirty="0" smtClean="0">
                <a:latin typeface="Times New Roman" pitchFamily="18" charset="0"/>
                <a:cs typeface="Times New Roman" pitchFamily="18" charset="0"/>
              </a:rPr>
              <a:t> i velika obaveza</a:t>
            </a:r>
            <a:r>
              <a:rPr lang="bs-Latn-BA" sz="1900" dirty="0" smtClean="0">
                <a:latin typeface="Times New Roman" pitchFamily="18" charset="0"/>
                <a:cs typeface="Times New Roman" pitchFamily="18" charset="0"/>
              </a:rPr>
              <a:t> (2014: 106).</a:t>
            </a:r>
          </a:p>
          <a:p>
            <a:pPr>
              <a:buNone/>
            </a:pPr>
            <a:r>
              <a:rPr lang="bs-Latn-BA" sz="1900" dirty="0" smtClean="0">
                <a:latin typeface="Times New Roman" pitchFamily="18" charset="0"/>
                <a:cs typeface="Times New Roman" pitchFamily="18" charset="0"/>
              </a:rPr>
              <a:t> </a:t>
            </a:r>
          </a:p>
          <a:p>
            <a:pPr>
              <a:buNone/>
            </a:pPr>
            <a:r>
              <a:rPr lang="bs-Latn-BA" sz="1900" dirty="0" smtClean="0">
                <a:latin typeface="Times New Roman" pitchFamily="18" charset="0"/>
                <a:cs typeface="Times New Roman" pitchFamily="18" charset="0"/>
              </a:rPr>
              <a:t>Možemo ga također posmatrati i kao eufemizam za starost: </a:t>
            </a:r>
          </a:p>
          <a:p>
            <a:pPr>
              <a:buNone/>
            </a:pPr>
            <a:r>
              <a:rPr lang="bs-Latn-BA" sz="1900" i="1" dirty="0" smtClean="0">
                <a:latin typeface="Times New Roman" pitchFamily="18" charset="0"/>
                <a:cs typeface="Times New Roman" pitchFamily="18" charset="0"/>
              </a:rPr>
              <a:t>	Ljudi koji su u mladosti bili anarhični, neradni, rasipni, neuredni i netačni, često postaju docnije, </a:t>
            </a:r>
            <a:r>
              <a:rPr lang="bs-Latn-BA" sz="1900" b="1" i="1" dirty="0" smtClean="0">
                <a:latin typeface="Times New Roman" pitchFamily="18" charset="0"/>
                <a:cs typeface="Times New Roman" pitchFamily="18" charset="0"/>
              </a:rPr>
              <a:t>u zrelim godinama</a:t>
            </a:r>
            <a:r>
              <a:rPr lang="bs-Latn-BA" sz="1900" i="1" dirty="0" smtClean="0">
                <a:latin typeface="Times New Roman" pitchFamily="18" charset="0"/>
                <a:cs typeface="Times New Roman" pitchFamily="18" charset="0"/>
              </a:rPr>
              <a:t> i </a:t>
            </a:r>
            <a:r>
              <a:rPr lang="bs-Latn-BA" sz="1900" b="1" i="1" dirty="0" smtClean="0">
                <a:latin typeface="Times New Roman" pitchFamily="18" charset="0"/>
                <a:cs typeface="Times New Roman" pitchFamily="18" charset="0"/>
              </a:rPr>
              <a:t>pod starost</a:t>
            </a:r>
            <a:r>
              <a:rPr lang="bs-Latn-BA" sz="1900" i="1" dirty="0" smtClean="0">
                <a:latin typeface="Times New Roman" pitchFamily="18" charset="0"/>
                <a:cs typeface="Times New Roman" pitchFamily="18" charset="0"/>
              </a:rPr>
              <a:t>, uredni, pedantni, štedljivi, vredni, i strogi prema onima koji nisu takvi. </a:t>
            </a:r>
            <a:r>
              <a:rPr lang="bs-Latn-BA" sz="1900" dirty="0" smtClean="0">
                <a:latin typeface="Times New Roman" pitchFamily="18" charset="0"/>
                <a:cs typeface="Times New Roman" pitchFamily="18" charset="0"/>
              </a:rPr>
              <a:t>(2014: 109). </a:t>
            </a:r>
          </a:p>
          <a:p>
            <a:pPr>
              <a:buNone/>
            </a:pPr>
            <a:endParaRPr lang="bs-Latn-BA" sz="1900" dirty="0" smtClean="0">
              <a:latin typeface="Times New Roman" pitchFamily="18" charset="0"/>
              <a:cs typeface="Times New Roman" pitchFamily="18" charset="0"/>
            </a:endParaRPr>
          </a:p>
          <a:p>
            <a:pPr>
              <a:buNone/>
            </a:pPr>
            <a:r>
              <a:rPr lang="bs-Latn-BA" sz="1900" dirty="0" smtClean="0">
                <a:latin typeface="Times New Roman" pitchFamily="18" charset="0"/>
                <a:cs typeface="Times New Roman" pitchFamily="18" charset="0"/>
              </a:rPr>
              <a:t>Zaključujemo da je starost proces: </a:t>
            </a:r>
          </a:p>
          <a:p>
            <a:pPr>
              <a:buNone/>
            </a:pPr>
            <a:r>
              <a:rPr lang="bs-Latn-BA" sz="1900" i="1" dirty="0" smtClean="0">
                <a:latin typeface="Times New Roman" pitchFamily="18" charset="0"/>
                <a:cs typeface="Times New Roman" pitchFamily="18" charset="0"/>
              </a:rPr>
              <a:t>	Kako se</a:t>
            </a:r>
            <a:r>
              <a:rPr lang="bs-Latn-BA" sz="1900" b="1" i="1" dirty="0" smtClean="0">
                <a:latin typeface="Times New Roman" pitchFamily="18" charset="0"/>
                <a:cs typeface="Times New Roman" pitchFamily="18" charset="0"/>
              </a:rPr>
              <a:t> godine množe</a:t>
            </a:r>
            <a:r>
              <a:rPr lang="bs-Latn-BA" sz="1900" i="1" dirty="0" smtClean="0">
                <a:latin typeface="Times New Roman" pitchFamily="18" charset="0"/>
                <a:cs typeface="Times New Roman" pitchFamily="18" charset="0"/>
              </a:rPr>
              <a:t>, sve je manja razlika između stanja sna i stanja jave kod mene</a:t>
            </a:r>
            <a:r>
              <a:rPr lang="bs-Latn-BA" sz="1900" dirty="0" smtClean="0">
                <a:latin typeface="Times New Roman" pitchFamily="18" charset="0"/>
                <a:cs typeface="Times New Roman" pitchFamily="18" charset="0"/>
              </a:rPr>
              <a:t> (2014: 160). </a:t>
            </a:r>
            <a:r>
              <a:rPr lang="bs-Latn-BA" sz="1900" b="1" i="1" dirty="0" smtClean="0">
                <a:latin typeface="Times New Roman" pitchFamily="18" charset="0"/>
                <a:cs typeface="Times New Roman" pitchFamily="18" charset="0"/>
              </a:rPr>
              <a:t>Narojile se godine</a:t>
            </a:r>
            <a:r>
              <a:rPr lang="bs-Latn-BA" sz="1900" dirty="0" smtClean="0">
                <a:latin typeface="Times New Roman" pitchFamily="18" charset="0"/>
                <a:cs typeface="Times New Roman" pitchFamily="18" charset="0"/>
              </a:rPr>
              <a:t> </a:t>
            </a:r>
            <a:r>
              <a:rPr lang="bs-Latn-BA" sz="1900" i="1" dirty="0" smtClean="0">
                <a:latin typeface="Times New Roman" pitchFamily="18" charset="0"/>
                <a:cs typeface="Times New Roman" pitchFamily="18" charset="0"/>
              </a:rPr>
              <a:t>i njihova težina počinje da se oseća</a:t>
            </a:r>
            <a:r>
              <a:rPr lang="bs-Latn-BA" sz="1900" dirty="0" smtClean="0">
                <a:latin typeface="Times New Roman" pitchFamily="18" charset="0"/>
                <a:cs typeface="Times New Roman" pitchFamily="18" charset="0"/>
              </a:rPr>
              <a:t> (2014: 165). </a:t>
            </a:r>
            <a:r>
              <a:rPr lang="bs-Latn-BA" sz="1900" i="1" dirty="0" smtClean="0">
                <a:latin typeface="Times New Roman" pitchFamily="18" charset="0"/>
                <a:cs typeface="Times New Roman" pitchFamily="18" charset="0"/>
              </a:rPr>
              <a:t>Sad, kad sam </a:t>
            </a:r>
            <a:r>
              <a:rPr lang="bs-Latn-BA" sz="1900" b="1" i="1" dirty="0" smtClean="0">
                <a:latin typeface="Times New Roman" pitchFamily="18" charset="0"/>
                <a:cs typeface="Times New Roman" pitchFamily="18" charset="0"/>
              </a:rPr>
              <a:t>zašao u godine</a:t>
            </a:r>
            <a:r>
              <a:rPr lang="bs-Latn-BA" sz="1900" i="1" dirty="0" smtClean="0">
                <a:latin typeface="Times New Roman" pitchFamily="18" charset="0"/>
                <a:cs typeface="Times New Roman" pitchFamily="18" charset="0"/>
              </a:rPr>
              <a:t>, svi traže da im govorim o sebi</a:t>
            </a:r>
            <a:r>
              <a:rPr lang="bs-Latn-BA" sz="1900" dirty="0" smtClean="0">
                <a:latin typeface="Times New Roman" pitchFamily="18" charset="0"/>
                <a:cs typeface="Times New Roman" pitchFamily="18" charset="0"/>
              </a:rPr>
              <a:t> (2014: 47). ([...] </a:t>
            </a:r>
            <a:r>
              <a:rPr lang="bs-Latn-BA" sz="1900" i="1" dirty="0" smtClean="0">
                <a:latin typeface="Times New Roman" pitchFamily="18" charset="0"/>
                <a:cs typeface="Times New Roman" pitchFamily="18" charset="0"/>
              </a:rPr>
              <a:t>a sada, kad su </a:t>
            </a:r>
            <a:r>
              <a:rPr lang="bs-Latn-BA" sz="1900" b="1" i="1" dirty="0" smtClean="0">
                <a:latin typeface="Times New Roman" pitchFamily="18" charset="0"/>
                <a:cs typeface="Times New Roman" pitchFamily="18" charset="0"/>
              </a:rPr>
              <a:t>zagazili u starost</a:t>
            </a:r>
            <a:r>
              <a:rPr lang="bs-Latn-BA" sz="1900" i="1" dirty="0" smtClean="0">
                <a:latin typeface="Times New Roman" pitchFamily="18" charset="0"/>
                <a:cs typeface="Times New Roman" pitchFamily="18" charset="0"/>
              </a:rPr>
              <a:t>, mogu da imaju tako malo zadovoljstva od ljudi i stvari </a:t>
            </a:r>
            <a:r>
              <a:rPr lang="bs-Latn-BA" sz="1900" dirty="0" smtClean="0">
                <a:latin typeface="Times New Roman" pitchFamily="18" charset="0"/>
                <a:cs typeface="Times New Roman" pitchFamily="18" charset="0"/>
              </a:rPr>
              <a:t>[...] 2014: 44). </a:t>
            </a:r>
          </a:p>
          <a:p>
            <a:pPr>
              <a:buNone/>
            </a:pPr>
            <a:endParaRPr lang="bs-Latn-BA" sz="1900" dirty="0" smtClean="0">
              <a:latin typeface="Times New Roman" pitchFamily="18" charset="0"/>
              <a:cs typeface="Times New Roman" pitchFamily="18" charset="0"/>
            </a:endParaRPr>
          </a:p>
        </p:txBody>
      </p:sp>
      <p:sp>
        <p:nvSpPr>
          <p:cNvPr id="4" name="Foliennummernplatzhalter 3"/>
          <p:cNvSpPr>
            <a:spLocks noGrp="1"/>
          </p:cNvSpPr>
          <p:nvPr>
            <p:ph type="sldNum" sz="quarter" idx="12"/>
          </p:nvPr>
        </p:nvSpPr>
        <p:spPr/>
        <p:txBody>
          <a:bodyPr/>
          <a:lstStyle/>
          <a:p>
            <a:fld id="{B9D2C864-9362-43C7-A136-D9C41D93A96D}" type="slidenum">
              <a:rPr lang="en-US" smtClean="0"/>
              <a:pPr/>
              <a:t>45</a:t>
            </a:fld>
            <a:endParaRPr lang="en-US"/>
          </a:p>
        </p:txBody>
      </p:sp>
    </p:spTree>
    <p:extLst>
      <p:ext uri="{BB962C8B-B14F-4D97-AF65-F5344CB8AC3E}">
        <p14:creationId xmlns:p14="http://schemas.microsoft.com/office/powerpoint/2010/main" xmlns="" val="7414396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7430" y="5348835"/>
            <a:ext cx="7313613" cy="868362"/>
          </a:xfrm>
        </p:spPr>
        <p:txBody>
          <a:bodyPr/>
          <a:lstStyle/>
          <a:p>
            <a:pPr marL="365760" indent="-256032">
              <a:defRPr/>
            </a:pPr>
            <a:r>
              <a:rPr lang="bs-Latn-BA" sz="2000" b="1" dirty="0" smtClean="0">
                <a:latin typeface="Arial" pitchFamily="34" charset="0"/>
                <a:cs typeface="Arial" pitchFamily="34" charset="0"/>
              </a:rPr>
              <a:t>HVALA NA PAŽNJI </a:t>
            </a:r>
            <a:r>
              <a:rPr lang="bs-Latn-BA" sz="4800" b="1" dirty="0" smtClean="0">
                <a:latin typeface="Arial" pitchFamily="34" charset="0"/>
                <a:cs typeface="Arial" pitchFamily="34" charset="0"/>
              </a:rPr>
              <a:t/>
            </a:r>
            <a:br>
              <a:rPr lang="bs-Latn-BA" sz="4800" b="1" dirty="0" smtClean="0">
                <a:latin typeface="Arial" pitchFamily="34" charset="0"/>
                <a:cs typeface="Arial" pitchFamily="34" charset="0"/>
              </a:rPr>
            </a:br>
            <a:r>
              <a:rPr lang="bs-Latn-BA" sz="2000" b="1" dirty="0" smtClean="0">
                <a:latin typeface="Arial" pitchFamily="34" charset="0"/>
                <a:cs typeface="Arial" pitchFamily="34" charset="0"/>
              </a:rPr>
              <a:t>VIELEN DANK F</a:t>
            </a:r>
            <a:r>
              <a:rPr lang="de-DE" sz="2000" b="1" dirty="0" smtClean="0">
                <a:latin typeface="Arial" pitchFamily="34" charset="0"/>
                <a:cs typeface="Arial" pitchFamily="34" charset="0"/>
              </a:rPr>
              <a:t>ÜR IHRE AUFMERKSAMKEIT</a:t>
            </a:r>
            <a:endParaRPr lang="de-DE" sz="2000" dirty="0">
              <a:latin typeface="Cambria"/>
              <a:cs typeface="Cambria"/>
            </a:endParaRPr>
          </a:p>
        </p:txBody>
      </p:sp>
      <p:sp>
        <p:nvSpPr>
          <p:cNvPr id="3" name="Inhaltsplatzhalter 2"/>
          <p:cNvSpPr>
            <a:spLocks noGrp="1"/>
          </p:cNvSpPr>
          <p:nvPr>
            <p:ph idx="1"/>
          </p:nvPr>
        </p:nvSpPr>
        <p:spPr>
          <a:xfrm>
            <a:off x="914400" y="550258"/>
            <a:ext cx="7313613" cy="863150"/>
          </a:xfrm>
        </p:spPr>
        <p:txBody>
          <a:bodyPr>
            <a:normAutofit/>
          </a:bodyPr>
          <a:lstStyle/>
          <a:p>
            <a:endParaRPr lang="hr-HR" dirty="0">
              <a:latin typeface="Cambria"/>
              <a:cs typeface="Cambria"/>
            </a:endParaRPr>
          </a:p>
          <a:p>
            <a:pPr marL="365760" indent="-256032">
              <a:buNone/>
              <a:defRPr/>
            </a:pPr>
            <a:endParaRPr lang="de-DE" b="1" dirty="0" smtClean="0">
              <a:latin typeface="Arial" pitchFamily="34" charset="0"/>
              <a:cs typeface="Arial" pitchFamily="34" charset="0"/>
            </a:endParaRPr>
          </a:p>
          <a:p>
            <a:pPr>
              <a:buNone/>
            </a:pPr>
            <a:endParaRPr lang="pl-PL" dirty="0">
              <a:latin typeface="Cambria"/>
              <a:cs typeface="Cambria"/>
            </a:endParaRPr>
          </a:p>
        </p:txBody>
      </p:sp>
      <p:sp>
        <p:nvSpPr>
          <p:cNvPr id="4" name="Foliennummernplatzhalter 3"/>
          <p:cNvSpPr>
            <a:spLocks noGrp="1"/>
          </p:cNvSpPr>
          <p:nvPr>
            <p:ph type="sldNum" sz="quarter" idx="12"/>
          </p:nvPr>
        </p:nvSpPr>
        <p:spPr/>
        <p:txBody>
          <a:bodyPr/>
          <a:lstStyle/>
          <a:p>
            <a:fld id="{B9D2C864-9362-43C7-A136-D9C41D93A96D}" type="slidenum">
              <a:rPr lang="en-US" smtClean="0"/>
              <a:pPr/>
              <a:t>46</a:t>
            </a:fld>
            <a:endParaRPr lang="en-US"/>
          </a:p>
        </p:txBody>
      </p:sp>
      <p:pic>
        <p:nvPicPr>
          <p:cNvPr id="1026" name="Picture 2" descr="C:\Users\somebody\Desktop\andric4.jpg"/>
          <p:cNvPicPr>
            <a:picLocks noChangeAspect="1" noChangeArrowheads="1"/>
          </p:cNvPicPr>
          <p:nvPr/>
        </p:nvPicPr>
        <p:blipFill>
          <a:blip r:embed="rId2" cstate="print"/>
          <a:srcRect/>
          <a:stretch>
            <a:fillRect/>
          </a:stretch>
        </p:blipFill>
        <p:spPr bwMode="auto">
          <a:xfrm>
            <a:off x="0" y="550258"/>
            <a:ext cx="4847129" cy="4135030"/>
          </a:xfrm>
          <a:prstGeom prst="rect">
            <a:avLst/>
          </a:prstGeom>
          <a:noFill/>
        </p:spPr>
      </p:pic>
      <p:pic>
        <p:nvPicPr>
          <p:cNvPr id="1027" name="Picture 3" descr="C:\Users\somebody\Desktop\andric2.jpg"/>
          <p:cNvPicPr>
            <a:picLocks noChangeAspect="1" noChangeArrowheads="1"/>
          </p:cNvPicPr>
          <p:nvPr/>
        </p:nvPicPr>
        <p:blipFill>
          <a:blip r:embed="rId3" cstate="print"/>
          <a:srcRect/>
          <a:stretch>
            <a:fillRect/>
          </a:stretch>
        </p:blipFill>
        <p:spPr bwMode="auto">
          <a:xfrm>
            <a:off x="4847129" y="550259"/>
            <a:ext cx="4296871" cy="4135030"/>
          </a:xfrm>
          <a:prstGeom prst="rect">
            <a:avLst/>
          </a:prstGeom>
          <a:noFill/>
        </p:spPr>
      </p:pic>
    </p:spTree>
    <p:extLst>
      <p:ext uri="{BB962C8B-B14F-4D97-AF65-F5344CB8AC3E}">
        <p14:creationId xmlns:p14="http://schemas.microsoft.com/office/powerpoint/2010/main" xmlns="" val="1414903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fontScale="70000" lnSpcReduction="20000"/>
          </a:bodyPr>
          <a:lstStyle/>
          <a:p>
            <a:pPr algn="just">
              <a:lnSpc>
                <a:spcPct val="170000"/>
              </a:lnSpc>
              <a:buNone/>
            </a:pPr>
            <a:endParaRPr lang="bs-Latn-BA" dirty="0" smtClean="0">
              <a:latin typeface="Times New Roman" pitchFamily="18" charset="0"/>
              <a:cs typeface="Times New Roman" pitchFamily="18" charset="0"/>
            </a:endParaRPr>
          </a:p>
          <a:p>
            <a:pPr algn="just">
              <a:lnSpc>
                <a:spcPct val="170000"/>
              </a:lnSpc>
            </a:pPr>
            <a:r>
              <a:rPr lang="bs-Latn-BA" dirty="0" smtClean="0">
                <a:latin typeface="Times New Roman" pitchFamily="18" charset="0"/>
                <a:cs typeface="Times New Roman" pitchFamily="18" charset="0"/>
              </a:rPr>
              <a:t>Rothkegel definira frazem na sljedeći način: „Ein festes Syntagma ist eine semantische Einheit, deren Bedeutung sich nicht aus den Bedeutungen der Einzelteile ableiten lässt“.</a:t>
            </a:r>
            <a:endParaRPr lang="hr-BA" dirty="0" smtClean="0">
              <a:latin typeface="Times New Roman" pitchFamily="18" charset="0"/>
              <a:cs typeface="Times New Roman" pitchFamily="18" charset="0"/>
            </a:endParaRPr>
          </a:p>
          <a:p>
            <a:pPr algn="just">
              <a:lnSpc>
                <a:spcPct val="170000"/>
              </a:lnSpc>
              <a:buNone/>
            </a:pPr>
            <a:endParaRPr lang="hr-BA" dirty="0" smtClean="0">
              <a:latin typeface="Times New Roman" pitchFamily="18" charset="0"/>
              <a:cs typeface="Times New Roman" pitchFamily="18" charset="0"/>
            </a:endParaRPr>
          </a:p>
          <a:p>
            <a:pPr algn="just">
              <a:lnSpc>
                <a:spcPct val="170000"/>
              </a:lnSpc>
            </a:pPr>
            <a:r>
              <a:rPr lang="bs-Latn-BA" dirty="0" smtClean="0">
                <a:latin typeface="Times New Roman" pitchFamily="18" charset="0"/>
                <a:cs typeface="Times New Roman" pitchFamily="18" charset="0"/>
              </a:rPr>
              <a:t>Burgerova definicija glasi: „Phraseologisch ist eine Verbindung von zwei oder mehr Wörtern dann, wenn erstens, die Wörter eine durch die syntaktischen und semantischen Regularitäten der Verknüpfung nicht voll erklärbare Einheit bilden, und wenn zweitens, auf der anderen Seite die Wortverbindung in der Sprachgemeinschaft, ähnlich wie ein Lexem, gebräuchlich ist“.</a:t>
            </a:r>
            <a:endParaRPr lang="hr-BA"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Definicija frazema</a:t>
            </a:r>
            <a:endParaRPr lang="hr-BA"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fontScale="92500" lnSpcReduction="10000"/>
          </a:bodyPr>
          <a:lstStyle/>
          <a:p>
            <a:pPr algn="just">
              <a:lnSpc>
                <a:spcPct val="150000"/>
              </a:lnSpc>
            </a:pPr>
            <a:r>
              <a:rPr lang="bs-Latn-BA" sz="2000" dirty="0" smtClean="0">
                <a:latin typeface="Times New Roman" pitchFamily="18" charset="0"/>
                <a:cs typeface="Times New Roman" pitchFamily="18" charset="0"/>
              </a:rPr>
              <a:t>Menac frazeologiju tumači ovako: „Frazeologiju jednog jezika tvore izrazi čvrsto vezane strukture, nastali na razne načine i pridošli iz različitih izvora, koji svi zajedno na specifičan način odražavaju i ilustriraju tip mišljenja, odnos prema stvarnosti, povijesne reminiscencije, vezu s okolnim svijetom i još mnogo toga karakterističnog za jednu jezičnu zajednicu.“</a:t>
            </a:r>
          </a:p>
          <a:p>
            <a:pPr algn="just">
              <a:lnSpc>
                <a:spcPct val="150000"/>
              </a:lnSpc>
              <a:buNone/>
            </a:pPr>
            <a:endParaRPr lang="bs-Latn-BA" sz="2000" dirty="0" smtClean="0">
              <a:latin typeface="Times New Roman" pitchFamily="18" charset="0"/>
              <a:cs typeface="Times New Roman" pitchFamily="18" charset="0"/>
            </a:endParaRPr>
          </a:p>
          <a:p>
            <a:pPr algn="just">
              <a:lnSpc>
                <a:spcPct val="150000"/>
              </a:lnSpc>
            </a:pPr>
            <a:r>
              <a:rPr lang="bs-Latn-BA" sz="2000" dirty="0" smtClean="0">
                <a:latin typeface="Times New Roman" pitchFamily="18" charset="0"/>
                <a:cs typeface="Times New Roman" pitchFamily="18" charset="0"/>
              </a:rPr>
              <a:t>Kod Matešića nalazimo sljedeću definiciju: „Frazemi su jedinice jezika značenjskog karaktera koje se kao cjelina reproduciraju u govornom aktu, raspolažući  najmanje dvjema autosemantičkim riječima, od kojih barem jedna upućuje na semantičku pretvorbu, jedinice koje zbog sposobnosti uklapanja u kontekst, poput svake druge riječi mogu vršiti sintaktičku funkciju u rečenici“.</a:t>
            </a:r>
            <a:endParaRPr lang="hr-BA" sz="2000" dirty="0" smtClean="0">
              <a:latin typeface="Times New Roman" pitchFamily="18" charset="0"/>
              <a:cs typeface="Times New Roman" pitchFamily="18" charset="0"/>
            </a:endParaRPr>
          </a:p>
          <a:p>
            <a:pPr algn="just">
              <a:lnSpc>
                <a:spcPct val="150000"/>
              </a:lnSpc>
            </a:pPr>
            <a:endParaRPr lang="hr-BA"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hr-BA" sz="4000" dirty="0" smtClean="0">
                <a:latin typeface="Times New Roman" pitchFamily="18" charset="0"/>
                <a:cs typeface="Times New Roman" pitchFamily="18" charset="0"/>
              </a:rPr>
              <a:t>Definicija frazema</a:t>
            </a:r>
            <a:endParaRPr lang="hr-BA"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564904"/>
            <a:ext cx="8229600" cy="1143000"/>
          </a:xfrm>
        </p:spPr>
        <p:txBody>
          <a:bodyPr>
            <a:normAutofit/>
          </a:bodyPr>
          <a:lstStyle/>
          <a:p>
            <a:pPr algn="ctr"/>
            <a:r>
              <a:rPr lang="hr-BA" sz="5000" dirty="0" smtClean="0">
                <a:latin typeface="Times New Roman" pitchFamily="18" charset="0"/>
                <a:cs typeface="Times New Roman" pitchFamily="18" charset="0"/>
              </a:rPr>
              <a:t>Karakteristike frazema</a:t>
            </a:r>
            <a:endParaRPr lang="hr-BA" sz="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bs-Latn-BA" dirty="0" smtClean="0">
                <a:latin typeface="Times New Roman" pitchFamily="18" charset="0"/>
                <a:cs typeface="Times New Roman" pitchFamily="18" charset="0"/>
              </a:rPr>
              <a:t>Frazeološki izraz je </a:t>
            </a:r>
            <a:r>
              <a:rPr lang="bs-Latn-BA" dirty="0" err="1" smtClean="0">
                <a:latin typeface="Times New Roman" pitchFamily="18" charset="0"/>
                <a:cs typeface="Times New Roman" pitchFamily="18" charset="0"/>
              </a:rPr>
              <a:t>neraščlanjiv</a:t>
            </a:r>
            <a:r>
              <a:rPr lang="bs-Latn-BA" dirty="0" smtClean="0">
                <a:latin typeface="Times New Roman" pitchFamily="18" charset="0"/>
                <a:cs typeface="Times New Roman" pitchFamily="18" charset="0"/>
              </a:rPr>
              <a:t> skup</a:t>
            </a:r>
          </a:p>
          <a:p>
            <a:pPr algn="just">
              <a:buNone/>
            </a:pPr>
            <a:endParaRPr lang="bs-Latn-BA" dirty="0" smtClean="0">
              <a:latin typeface="Times New Roman" pitchFamily="18" charset="0"/>
              <a:cs typeface="Times New Roman" pitchFamily="18" charset="0"/>
            </a:endParaRPr>
          </a:p>
          <a:p>
            <a:pPr algn="ctr">
              <a:buNone/>
            </a:pPr>
            <a:r>
              <a:rPr lang="bs-Latn-BA" i="1" dirty="0" smtClean="0">
                <a:latin typeface="Times New Roman" pitchFamily="18" charset="0"/>
                <a:cs typeface="Times New Roman" pitchFamily="18" charset="0"/>
              </a:rPr>
              <a:t>biti kome trn u oku</a:t>
            </a:r>
          </a:p>
          <a:p>
            <a:pPr algn="ctr">
              <a:buNone/>
            </a:pPr>
            <a:r>
              <a:rPr lang="bs-Latn-BA" i="1" dirty="0" smtClean="0">
                <a:latin typeface="Times New Roman" pitchFamily="18" charset="0"/>
                <a:cs typeface="Times New Roman" pitchFamily="18" charset="0"/>
              </a:rPr>
              <a:t>*biti kome bodlja u oku</a:t>
            </a:r>
          </a:p>
          <a:p>
            <a:pPr algn="ctr">
              <a:buNone/>
            </a:pPr>
            <a:endParaRPr lang="bs-Latn-BA" i="1" dirty="0" smtClean="0">
              <a:latin typeface="Times New Roman" pitchFamily="18" charset="0"/>
              <a:cs typeface="Times New Roman" pitchFamily="18" charset="0"/>
            </a:endParaRPr>
          </a:p>
          <a:p>
            <a:pPr algn="ctr">
              <a:buNone/>
            </a:pPr>
            <a:r>
              <a:rPr lang="bs-Latn-BA" i="1" dirty="0" smtClean="0">
                <a:latin typeface="Times New Roman" pitchFamily="18" charset="0"/>
                <a:cs typeface="Times New Roman" pitchFamily="18" charset="0"/>
              </a:rPr>
              <a:t>vruća linija</a:t>
            </a:r>
          </a:p>
          <a:p>
            <a:pPr algn="ctr">
              <a:buNone/>
            </a:pPr>
            <a:r>
              <a:rPr lang="bs-Latn-BA" i="1" dirty="0" smtClean="0">
                <a:latin typeface="Times New Roman" pitchFamily="18" charset="0"/>
                <a:cs typeface="Times New Roman" pitchFamily="18" charset="0"/>
              </a:rPr>
              <a:t>*topla linija</a:t>
            </a:r>
            <a:endParaRPr lang="bs-Latn-BA" dirty="0" smtClean="0">
              <a:latin typeface="Times New Roman" pitchFamily="18" charset="0"/>
              <a:cs typeface="Times New Roman" pitchFamily="18" charset="0"/>
            </a:endParaRPr>
          </a:p>
          <a:p>
            <a:endParaRPr lang="hr-BA" dirty="0"/>
          </a:p>
        </p:txBody>
      </p:sp>
      <p:sp>
        <p:nvSpPr>
          <p:cNvPr id="3" name="Title 2"/>
          <p:cNvSpPr>
            <a:spLocks noGrp="1"/>
          </p:cNvSpPr>
          <p:nvPr>
            <p:ph type="title"/>
          </p:nvPr>
        </p:nvSpPr>
        <p:spPr/>
        <p:txBody>
          <a:bodyPr/>
          <a:lstStyle/>
          <a:p>
            <a:r>
              <a:rPr lang="hr-BA" dirty="0" smtClean="0">
                <a:latin typeface="Times New Roman" pitchFamily="18" charset="0"/>
                <a:cs typeface="Times New Roman" pitchFamily="18" charset="0"/>
              </a:rPr>
              <a:t>Stabilnost</a:t>
            </a:r>
            <a:endParaRPr lang="hr-B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a:bodyPr>
          <a:lstStyle/>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Red dijelova unutar frazema stabilan:</a:t>
            </a:r>
          </a:p>
          <a:p>
            <a:pPr algn="ctr">
              <a:buNone/>
            </a:pPr>
            <a:r>
              <a:rPr lang="hr-BA" i="1" dirty="0" smtClean="0">
                <a:latin typeface="Times New Roman" pitchFamily="18" charset="0"/>
                <a:cs typeface="Times New Roman" pitchFamily="18" charset="0"/>
              </a:rPr>
              <a:t>slika i prilika</a:t>
            </a:r>
          </a:p>
          <a:p>
            <a:pPr algn="ctr">
              <a:buNone/>
            </a:pPr>
            <a:r>
              <a:rPr lang="hr-BA" i="1" dirty="0" smtClean="0">
                <a:latin typeface="Times New Roman" pitchFamily="18" charset="0"/>
                <a:cs typeface="Times New Roman" pitchFamily="18" charset="0"/>
              </a:rPr>
              <a:t>*prilika i slika</a:t>
            </a:r>
          </a:p>
          <a:p>
            <a:pPr algn="just"/>
            <a:endParaRPr lang="bs-Latn-BA" dirty="0" smtClean="0">
              <a:latin typeface="Times New Roman" pitchFamily="18" charset="0"/>
              <a:cs typeface="Times New Roman" pitchFamily="18" charset="0"/>
            </a:endParaRPr>
          </a:p>
          <a:p>
            <a:pPr algn="just"/>
            <a:endParaRPr lang="bs-Latn-BA" dirty="0" smtClean="0">
              <a:latin typeface="Times New Roman" pitchFamily="18" charset="0"/>
              <a:cs typeface="Times New Roman" pitchFamily="18" charset="0"/>
            </a:endParaRPr>
          </a:p>
          <a:p>
            <a:pPr algn="just"/>
            <a:r>
              <a:rPr lang="bs-Latn-BA" dirty="0" smtClean="0">
                <a:latin typeface="Times New Roman" pitchFamily="18" charset="0"/>
                <a:cs typeface="Times New Roman" pitchFamily="18" charset="0"/>
              </a:rPr>
              <a:t>Mogućnost zamjene sinonimom:</a:t>
            </a:r>
          </a:p>
          <a:p>
            <a:pPr algn="ctr">
              <a:buNone/>
            </a:pPr>
            <a:r>
              <a:rPr lang="hr-BA" i="1" dirty="0" smtClean="0">
                <a:latin typeface="Times New Roman" pitchFamily="18" charset="0"/>
                <a:cs typeface="Times New Roman" pitchFamily="18" charset="0"/>
              </a:rPr>
              <a:t>bojati se </a:t>
            </a:r>
            <a:r>
              <a:rPr lang="hr-BA" dirty="0" smtClean="0">
                <a:latin typeface="Times New Roman" pitchFamily="18" charset="0"/>
                <a:cs typeface="Times New Roman" pitchFamily="18" charset="0"/>
              </a:rPr>
              <a:t>(</a:t>
            </a:r>
            <a:r>
              <a:rPr lang="hr-BA" i="1" dirty="0" smtClean="0">
                <a:latin typeface="Times New Roman" pitchFamily="18" charset="0"/>
                <a:cs typeface="Times New Roman" pitchFamily="18" charset="0"/>
              </a:rPr>
              <a:t>plašiti se</a:t>
            </a:r>
            <a:r>
              <a:rPr lang="hr-BA" dirty="0" smtClean="0">
                <a:latin typeface="Times New Roman" pitchFamily="18" charset="0"/>
                <a:cs typeface="Times New Roman" pitchFamily="18" charset="0"/>
              </a:rPr>
              <a:t>)</a:t>
            </a:r>
            <a:r>
              <a:rPr lang="hr-BA" i="1" dirty="0" smtClean="0">
                <a:latin typeface="Times New Roman" pitchFamily="18" charset="0"/>
                <a:cs typeface="Times New Roman" pitchFamily="18" charset="0"/>
              </a:rPr>
              <a:t> svoje sjene</a:t>
            </a:r>
          </a:p>
          <a:p>
            <a:pPr algn="just">
              <a:buNone/>
            </a:pPr>
            <a:endParaRPr lang="hr-BA" i="1" dirty="0" smtClean="0">
              <a:latin typeface="Times New Roman" pitchFamily="18" charset="0"/>
              <a:cs typeface="Times New Roman" pitchFamily="18" charset="0"/>
            </a:endParaRPr>
          </a:p>
          <a:p>
            <a:pPr algn="just">
              <a:buNone/>
            </a:pPr>
            <a:endParaRPr lang="hr-BA"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1670</TotalTime>
  <Words>1729</Words>
  <Application>Microsoft Office PowerPoint</Application>
  <PresentationFormat>On-screen Show (4:3)</PresentationFormat>
  <Paragraphs>344</Paragraphs>
  <Slides>46</Slides>
  <Notes>3</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Concourse</vt:lpstr>
      <vt:lpstr>FRAZEOLOŠKE SPECIFIČNOSTI U ANDRIĆEVIM ZNAKOVIMA   Prof. dr. Zrinka Ćoralić Univerzitet u Bihaću</vt:lpstr>
      <vt:lpstr>Pregled izlaganja</vt:lpstr>
      <vt:lpstr>Šta je frazeologija?</vt:lpstr>
      <vt:lpstr>Frazeološka jedinica – terminološki problem</vt:lpstr>
      <vt:lpstr>Definicija frazema</vt:lpstr>
      <vt:lpstr>Definicija frazema</vt:lpstr>
      <vt:lpstr>Karakteristike frazema</vt:lpstr>
      <vt:lpstr>Stabilnost</vt:lpstr>
      <vt:lpstr>Slide 9</vt:lpstr>
      <vt:lpstr>Slide 10</vt:lpstr>
      <vt:lpstr>Slide 11</vt:lpstr>
      <vt:lpstr>Slide 12</vt:lpstr>
      <vt:lpstr>Slide 13</vt:lpstr>
      <vt:lpstr>Slide 14</vt:lpstr>
      <vt:lpstr>Slide 15</vt:lpstr>
      <vt:lpstr>Idiomatičnost</vt:lpstr>
      <vt:lpstr>Slide 17</vt:lpstr>
      <vt:lpstr>Slide 18</vt:lpstr>
      <vt:lpstr>Reproduciranje</vt:lpstr>
      <vt:lpstr>Uklopivost u kontekst</vt:lpstr>
      <vt:lpstr>Polileksičnost</vt:lpstr>
      <vt:lpstr>Prevodivost i neprevodivost frazema</vt:lpstr>
      <vt:lpstr>Slide 23</vt:lpstr>
      <vt:lpstr>Klasifikacija frazema</vt:lpstr>
      <vt:lpstr>Slide 25</vt:lpstr>
      <vt:lpstr>Slide 26</vt:lpstr>
      <vt:lpstr>Slide 27</vt:lpstr>
      <vt:lpstr> Frazeologija u djelu Ive Andrića    Znakovi pored puta </vt:lpstr>
      <vt:lpstr>Korpus</vt:lpstr>
      <vt:lpstr>Slide 30</vt:lpstr>
      <vt:lpstr>Slide 31</vt:lpstr>
      <vt:lpstr>Morfo – sintaktička podjela frazema</vt:lpstr>
      <vt:lpstr>Frazemi ispod nivoa rečenice:  a) Imenički frazemi (15 primjera)      npr. zlata vrediti, sizifovski posao, kratke pameti     Jer, mi rođenu krv prolivamo i, što je gore, mi jedan drugog sudimo, i to      stalno, nepotrebno, bezdušno i besmisleno, tvrdim srcem i kratkim razumom         (2014: 20).   b) Paralelizmi (5 primjera)     npr. biti i ne biti, kakav-takav, s vremena na vreme     [...] tako se mi visoko i više-manje netačno uvek izražavamo [...] (2014: 177)  c) Poredbeni frazemi (9 primjera)      npr. pasti kao pokošen, kao od majke rođen, kititi nekog kao               novogodišnju jelku    Ali zato osećanje prolaznosti sve više prožima celo moje biće,     hara u meni kao zaraza (2014: 18).</vt:lpstr>
      <vt:lpstr>d) Glagolski frazemi (53 primjera)      npr. zaći u godine, vezati tugu za srce, platiti cijenu, provlačiti                kroz iglene uši, držati jezik za zubima   Kod prvog polaganja može i sreća da pomogne, mogu i ljudi kroz prste da progledaju, ali kod drugog – ničeg od svega toga (2014: 35).  e) Prijedložni frazemi (16 primjera)     npr. na prvi pogled, na mahove, u krajnjoj liniji, sa pola srca   [...] da ih ocenjuju, da im sude, tu na licu mesta, po skraćenom postupku, bez mogućnosti odbrane i bez prava žalbe (2014: 110)  </vt:lpstr>
      <vt:lpstr>Slide 35</vt:lpstr>
      <vt:lpstr>Slide 36</vt:lpstr>
      <vt:lpstr>Podjela prema slikama zastupljenim u frazemu</vt:lpstr>
      <vt:lpstr>’Apstraktni pojmovi’</vt:lpstr>
      <vt:lpstr>’Dijelovi čovjekovog tijela’</vt:lpstr>
      <vt:lpstr>’Vrijeme’</vt:lpstr>
      <vt:lpstr>’Priroda’</vt:lpstr>
      <vt:lpstr>’Hrana’; ’Medicinski pojmovi’; ’Obrazovanje’; ’Religijski pojmovi’; ’Rodbinske veze’</vt:lpstr>
      <vt:lpstr>’Boje’; ’Geografski pojmovi’;  ’Plemeniti metali’</vt:lpstr>
      <vt:lpstr>Slide 44</vt:lpstr>
      <vt:lpstr>Slide 45</vt:lpstr>
      <vt:lpstr>HVALA NA PAŽNJI  VIELEN DANK FÜR IHRE AUFMERKSAMKEIT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frazemu kao temeljnoj jedinici frazeologije</dc:title>
  <dc:creator>Nina</dc:creator>
  <cp:lastModifiedBy>Zrinka</cp:lastModifiedBy>
  <cp:revision>168</cp:revision>
  <dcterms:created xsi:type="dcterms:W3CDTF">2015-02-07T14:36:27Z</dcterms:created>
  <dcterms:modified xsi:type="dcterms:W3CDTF">2015-04-19T10:30:56Z</dcterms:modified>
</cp:coreProperties>
</file>